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ggu6Mlw4zNGgHnaVdwi4Bohl/R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F534F77-558C-4BA7-9848-312693990232}">
  <a:tblStyle styleId="{1F534F77-558C-4BA7-9848-312693990232}" styleName="Table_0">
    <a:wholeTbl>
      <a:tcTxStyle b="off" i="off">
        <a:font>
          <a:latin typeface="Avenir Next LT Pro Light"/>
          <a:ea typeface="Avenir Next LT Pro Light"/>
          <a:cs typeface="Avenir Next LT Pro Ligh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9FB"/>
          </a:solidFill>
        </a:fill>
      </a:tcStyle>
    </a:wholeTbl>
    <a:band1H>
      <a:tcTxStyle/>
      <a:tcStyle>
        <a:fill>
          <a:solidFill>
            <a:srgbClr val="CED0F7"/>
          </a:solidFill>
        </a:fill>
      </a:tcStyle>
    </a:band1H>
    <a:band2H>
      <a:tcTxStyle/>
    </a:band2H>
    <a:band1V>
      <a:tcTxStyle/>
      <a:tcStyle>
        <a:fill>
          <a:solidFill>
            <a:srgbClr val="CED0F7"/>
          </a:solidFill>
        </a:fill>
      </a:tcStyle>
    </a:band1V>
    <a:band2V>
      <a:tcTxStyle/>
    </a:band2V>
    <a:lastCol>
      <a:tcTxStyle b="on" i="off">
        <a:font>
          <a:latin typeface="Avenir Next LT Pro Light"/>
          <a:ea typeface="Avenir Next LT Pro Light"/>
          <a:cs typeface="Avenir Next LT Pro Ligh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venir Next LT Pro Light"/>
          <a:ea typeface="Avenir Next LT Pro Light"/>
          <a:cs typeface="Avenir Next LT Pro Ligh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venir Next LT Pro Light"/>
          <a:ea typeface="Avenir Next LT Pro Light"/>
          <a:cs typeface="Avenir Next LT Pro Ligh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venir Next LT Pro Light"/>
          <a:ea typeface="Avenir Next LT Pro Light"/>
          <a:cs typeface="Avenir Next LT Pro Ligh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b38a65fa9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8b38a65fa9_2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b38a65fa9_2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b38a65fa9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b38a65fa9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b38a65fa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b38a65fa9_2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b38a65fa9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b38a65fa9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b38a65fa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0"/>
          <p:cNvSpPr txBox="1"/>
          <p:nvPr>
            <p:ph type="ctrTitle"/>
          </p:nvPr>
        </p:nvSpPr>
        <p:spPr>
          <a:xfrm>
            <a:off x="1524000" y="1028700"/>
            <a:ext cx="9144000" cy="24812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0"/>
          <p:cNvSpPr txBox="1"/>
          <p:nvPr>
            <p:ph idx="1" type="subTitle"/>
          </p:nvPr>
        </p:nvSpPr>
        <p:spPr>
          <a:xfrm>
            <a:off x="1524000" y="3824376"/>
            <a:ext cx="9144000" cy="1433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 cap="none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30"/>
          <p:cNvSpPr txBox="1"/>
          <p:nvPr>
            <p:ph idx="10" type="dt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0"/>
          <p:cNvSpPr txBox="1"/>
          <p:nvPr>
            <p:ph idx="11" type="ftr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0"/>
          <p:cNvSpPr txBox="1"/>
          <p:nvPr>
            <p:ph idx="12" type="sldNum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9"/>
          <p:cNvSpPr txBox="1"/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9"/>
          <p:cNvSpPr txBox="1"/>
          <p:nvPr>
            <p:ph idx="1" type="body"/>
          </p:nvPr>
        </p:nvSpPr>
        <p:spPr>
          <a:xfrm rot="5400000">
            <a:off x="4347882" y="-690283"/>
            <a:ext cx="3857811" cy="9810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39"/>
          <p:cNvSpPr txBox="1"/>
          <p:nvPr>
            <p:ph idx="10" type="dt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9"/>
          <p:cNvSpPr txBox="1"/>
          <p:nvPr>
            <p:ph idx="11" type="ftr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9"/>
          <p:cNvSpPr txBox="1"/>
          <p:nvPr>
            <p:ph idx="12" type="sldNum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0"/>
          <p:cNvSpPr txBox="1"/>
          <p:nvPr>
            <p:ph type="title"/>
          </p:nvPr>
        </p:nvSpPr>
        <p:spPr>
          <a:xfrm rot="5400000">
            <a:off x="7179468" y="2002631"/>
            <a:ext cx="5719763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0"/>
          <p:cNvSpPr txBox="1"/>
          <p:nvPr>
            <p:ph idx="1" type="body"/>
          </p:nvPr>
        </p:nvSpPr>
        <p:spPr>
          <a:xfrm rot="5400000">
            <a:off x="1845468" y="-550069"/>
            <a:ext cx="5719763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40"/>
          <p:cNvSpPr txBox="1"/>
          <p:nvPr>
            <p:ph idx="10" type="dt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0"/>
          <p:cNvSpPr txBox="1"/>
          <p:nvPr>
            <p:ph idx="11" type="ftr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0"/>
          <p:cNvSpPr txBox="1"/>
          <p:nvPr>
            <p:ph idx="12" type="sldNum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1"/>
          <p:cNvSpPr txBox="1"/>
          <p:nvPr>
            <p:ph type="title"/>
          </p:nvPr>
        </p:nvSpPr>
        <p:spPr>
          <a:xfrm>
            <a:off x="1371600" y="793080"/>
            <a:ext cx="10240903" cy="12334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1"/>
          <p:cNvSpPr txBox="1"/>
          <p:nvPr>
            <p:ph idx="1" type="body"/>
          </p:nvPr>
        </p:nvSpPr>
        <p:spPr>
          <a:xfrm>
            <a:off x="1371600" y="2114939"/>
            <a:ext cx="10240903" cy="3956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1"/>
          <p:cNvSpPr txBox="1"/>
          <p:nvPr>
            <p:ph idx="10" type="dt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1"/>
          <p:cNvSpPr txBox="1"/>
          <p:nvPr>
            <p:ph idx="11" type="ftr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1"/>
          <p:cNvSpPr txBox="1"/>
          <p:nvPr>
            <p:ph idx="12" type="sldNum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2"/>
          <p:cNvSpPr txBox="1"/>
          <p:nvPr>
            <p:ph type="title"/>
          </p:nvPr>
        </p:nvSpPr>
        <p:spPr>
          <a:xfrm>
            <a:off x="1380930" y="1709738"/>
            <a:ext cx="996651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2"/>
          <p:cNvSpPr txBox="1"/>
          <p:nvPr>
            <p:ph idx="1" type="body"/>
          </p:nvPr>
        </p:nvSpPr>
        <p:spPr>
          <a:xfrm>
            <a:off x="1380930" y="4976327"/>
            <a:ext cx="9966520" cy="1113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32"/>
          <p:cNvSpPr txBox="1"/>
          <p:nvPr>
            <p:ph idx="10" type="dt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2"/>
          <p:cNvSpPr txBox="1"/>
          <p:nvPr>
            <p:ph idx="11" type="ftr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2"/>
          <p:cNvSpPr txBox="1"/>
          <p:nvPr>
            <p:ph idx="12" type="sldNum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3"/>
          <p:cNvSpPr txBox="1"/>
          <p:nvPr>
            <p:ph type="title"/>
          </p:nvPr>
        </p:nvSpPr>
        <p:spPr>
          <a:xfrm>
            <a:off x="1044054" y="457200"/>
            <a:ext cx="10309745" cy="12334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3"/>
          <p:cNvSpPr txBox="1"/>
          <p:nvPr>
            <p:ph idx="1" type="body"/>
          </p:nvPr>
        </p:nvSpPr>
        <p:spPr>
          <a:xfrm>
            <a:off x="1044054" y="1996141"/>
            <a:ext cx="4975746" cy="4180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33"/>
          <p:cNvSpPr txBox="1"/>
          <p:nvPr>
            <p:ph idx="2" type="body"/>
          </p:nvPr>
        </p:nvSpPr>
        <p:spPr>
          <a:xfrm>
            <a:off x="6172200" y="1996141"/>
            <a:ext cx="5181600" cy="4180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0" type="dt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3"/>
          <p:cNvSpPr txBox="1"/>
          <p:nvPr>
            <p:ph idx="11" type="ftr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3"/>
          <p:cNvSpPr txBox="1"/>
          <p:nvPr>
            <p:ph idx="12" type="sldNum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4"/>
          <p:cNvSpPr txBox="1"/>
          <p:nvPr>
            <p:ph type="title"/>
          </p:nvPr>
        </p:nvSpPr>
        <p:spPr>
          <a:xfrm>
            <a:off x="1368490" y="457200"/>
            <a:ext cx="9986898" cy="12334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4"/>
          <p:cNvSpPr txBox="1"/>
          <p:nvPr>
            <p:ph idx="1" type="body"/>
          </p:nvPr>
        </p:nvSpPr>
        <p:spPr>
          <a:xfrm>
            <a:off x="1368490" y="1681163"/>
            <a:ext cx="462908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4"/>
          <p:cNvSpPr txBox="1"/>
          <p:nvPr>
            <p:ph idx="2" type="body"/>
          </p:nvPr>
        </p:nvSpPr>
        <p:spPr>
          <a:xfrm>
            <a:off x="1368490" y="2505075"/>
            <a:ext cx="4629085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3" type="body"/>
          </p:nvPr>
        </p:nvSpPr>
        <p:spPr>
          <a:xfrm>
            <a:off x="6344816" y="1681163"/>
            <a:ext cx="501057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4"/>
          <p:cNvSpPr txBox="1"/>
          <p:nvPr>
            <p:ph idx="4" type="body"/>
          </p:nvPr>
        </p:nvSpPr>
        <p:spPr>
          <a:xfrm>
            <a:off x="6344814" y="2505075"/>
            <a:ext cx="5010573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4"/>
          <p:cNvSpPr txBox="1"/>
          <p:nvPr>
            <p:ph idx="10" type="dt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4"/>
          <p:cNvSpPr txBox="1"/>
          <p:nvPr>
            <p:ph idx="11" type="ftr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4"/>
          <p:cNvSpPr txBox="1"/>
          <p:nvPr>
            <p:ph idx="12" type="sldNum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5"/>
          <p:cNvSpPr txBox="1"/>
          <p:nvPr>
            <p:ph type="title"/>
          </p:nvPr>
        </p:nvSpPr>
        <p:spPr>
          <a:xfrm>
            <a:off x="1371599" y="457200"/>
            <a:ext cx="9982199" cy="12334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10" type="dt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5"/>
          <p:cNvSpPr txBox="1"/>
          <p:nvPr>
            <p:ph idx="11" type="ftr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5"/>
          <p:cNvSpPr txBox="1"/>
          <p:nvPr>
            <p:ph idx="12" type="sldNum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6"/>
          <p:cNvSpPr txBox="1"/>
          <p:nvPr>
            <p:ph idx="10" type="dt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6"/>
          <p:cNvSpPr txBox="1"/>
          <p:nvPr>
            <p:ph idx="11" type="ftr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6"/>
          <p:cNvSpPr txBox="1"/>
          <p:nvPr>
            <p:ph idx="12" type="sldNum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7"/>
          <p:cNvSpPr txBox="1"/>
          <p:nvPr>
            <p:ph type="title"/>
          </p:nvPr>
        </p:nvSpPr>
        <p:spPr>
          <a:xfrm>
            <a:off x="1318755" y="457200"/>
            <a:ext cx="3932237" cy="19214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7"/>
          <p:cNvSpPr txBox="1"/>
          <p:nvPr>
            <p:ph idx="1" type="body"/>
          </p:nvPr>
        </p:nvSpPr>
        <p:spPr>
          <a:xfrm>
            <a:off x="5648130" y="987425"/>
            <a:ext cx="5707257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37"/>
          <p:cNvSpPr txBox="1"/>
          <p:nvPr>
            <p:ph idx="2" type="body"/>
          </p:nvPr>
        </p:nvSpPr>
        <p:spPr>
          <a:xfrm>
            <a:off x="1318755" y="2799184"/>
            <a:ext cx="3932237" cy="3069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37"/>
          <p:cNvSpPr txBox="1"/>
          <p:nvPr>
            <p:ph idx="10" type="dt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7"/>
          <p:cNvSpPr txBox="1"/>
          <p:nvPr>
            <p:ph idx="11" type="ftr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7"/>
          <p:cNvSpPr txBox="1"/>
          <p:nvPr>
            <p:ph idx="12" type="sldNum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8"/>
          <p:cNvSpPr txBox="1"/>
          <p:nvPr>
            <p:ph type="title"/>
          </p:nvPr>
        </p:nvSpPr>
        <p:spPr>
          <a:xfrm>
            <a:off x="1378966" y="681135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8"/>
          <p:cNvSpPr/>
          <p:nvPr>
            <p:ph idx="2" type="pic"/>
          </p:nvPr>
        </p:nvSpPr>
        <p:spPr>
          <a:xfrm>
            <a:off x="5834742" y="858417"/>
            <a:ext cx="5520645" cy="50026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6" name="Google Shape;66;p38"/>
          <p:cNvSpPr txBox="1"/>
          <p:nvPr>
            <p:ph idx="1" type="body"/>
          </p:nvPr>
        </p:nvSpPr>
        <p:spPr>
          <a:xfrm>
            <a:off x="1378966" y="2281335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38"/>
          <p:cNvSpPr txBox="1"/>
          <p:nvPr>
            <p:ph idx="10" type="dt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8"/>
          <p:cNvSpPr txBox="1"/>
          <p:nvPr>
            <p:ph idx="11" type="ftr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8"/>
          <p:cNvSpPr txBox="1"/>
          <p:nvPr>
            <p:ph idx="12" type="sldNum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14BA88">
                  <a:alpha val="27843"/>
                </a:srgbClr>
              </a:gs>
              <a:gs pos="14000">
                <a:srgbClr val="14BA88">
                  <a:alpha val="27843"/>
                </a:srgbClr>
              </a:gs>
              <a:gs pos="100000">
                <a:srgbClr val="21BC4D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7;p29"/>
          <p:cNvSpPr/>
          <p:nvPr/>
        </p:nvSpPr>
        <p:spPr>
          <a:xfrm flipH="1">
            <a:off x="4038599" y="6400799"/>
            <a:ext cx="8153398" cy="456772"/>
          </a:xfrm>
          <a:prstGeom prst="rect">
            <a:avLst/>
          </a:prstGeom>
          <a:gradFill>
            <a:gsLst>
              <a:gs pos="0">
                <a:srgbClr val="68A8EF">
                  <a:alpha val="54901"/>
                </a:srgbClr>
              </a:gs>
              <a:gs pos="9000">
                <a:srgbClr val="68A8EF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8;p29"/>
          <p:cNvSpPr txBox="1"/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b="1" i="0" sz="3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29"/>
          <p:cNvSpPr txBox="1"/>
          <p:nvPr>
            <p:ph idx="1" type="body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429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02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02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" name="Google Shape;10;p29"/>
          <p:cNvSpPr txBox="1"/>
          <p:nvPr>
            <p:ph idx="10" type="dt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" name="Google Shape;11;p29"/>
          <p:cNvSpPr txBox="1"/>
          <p:nvPr>
            <p:ph idx="11" type="ftr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29"/>
          <p:cNvSpPr txBox="1"/>
          <p:nvPr>
            <p:ph idx="12" type="sldNum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marvelapp.com/prototype/8h91h31/screen/70918267" TargetMode="External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he-lais/TIS1-CardapioVegetariano" TargetMode="External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ardapaioveg.herokuapp.com/" TargetMode="External"/><Relationship Id="rId4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teste@html.com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hyperlink" Target="http://www.youtube.com/watch?v=ZuG9Ws-a3jg" TargetMode="External"/><Relationship Id="rId5" Type="http://schemas.openxmlformats.org/officeDocument/2006/relationships/image" Target="../media/image4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 b="1791" l="0" r="-2" t="13811"/>
          <a:stretch/>
        </p:blipFill>
        <p:spPr>
          <a:xfrm>
            <a:off x="-2" y="10"/>
            <a:ext cx="1219200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/>
          <p:nvPr/>
        </p:nvSpPr>
        <p:spPr>
          <a:xfrm flipH="1" rot="10800000">
            <a:off x="0" y="5071729"/>
            <a:ext cx="12192003" cy="1786490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86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9" name="Google Shape;89;p1"/>
          <p:cNvSpPr/>
          <p:nvPr/>
        </p:nvSpPr>
        <p:spPr>
          <a:xfrm flipH="1" rot="10800000">
            <a:off x="4038600" y="5071729"/>
            <a:ext cx="8153401" cy="1786269"/>
          </a:xfrm>
          <a:prstGeom prst="rect">
            <a:avLst/>
          </a:prstGeom>
          <a:gradFill>
            <a:gsLst>
              <a:gs pos="0">
                <a:srgbClr val="69E58D">
                  <a:alpha val="0"/>
                </a:srgbClr>
              </a:gs>
              <a:gs pos="99000">
                <a:srgbClr val="1770D5">
                  <a:alpha val="80784"/>
                </a:srgbClr>
              </a:gs>
              <a:gs pos="100000">
                <a:srgbClr val="1770D5">
                  <a:alpha val="80784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" name="Google Shape;90;p1"/>
          <p:cNvSpPr/>
          <p:nvPr/>
        </p:nvSpPr>
        <p:spPr>
          <a:xfrm flipH="1">
            <a:off x="4076701" y="5071730"/>
            <a:ext cx="8115300" cy="1334505"/>
          </a:xfrm>
          <a:prstGeom prst="rect">
            <a:avLst/>
          </a:prstGeom>
          <a:gradFill>
            <a:gsLst>
              <a:gs pos="0">
                <a:srgbClr val="2BBC14">
                  <a:alpha val="15686"/>
                </a:srgbClr>
              </a:gs>
              <a:gs pos="62000">
                <a:srgbClr val="21BC4D">
                  <a:alpha val="0"/>
                </a:srgbClr>
              </a:gs>
              <a:gs pos="100000">
                <a:srgbClr val="21BC4D">
                  <a:alpha val="0"/>
                </a:srgbClr>
              </a:gs>
            </a:gsLst>
            <a:lin ang="203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" name="Google Shape;91;p1"/>
          <p:cNvSpPr/>
          <p:nvPr/>
        </p:nvSpPr>
        <p:spPr>
          <a:xfrm rot="-6765946">
            <a:off x="3120189" y="3385221"/>
            <a:ext cx="2497963" cy="4087997"/>
          </a:xfrm>
          <a:custGeom>
            <a:rect b="b" l="l" r="r" t="t"/>
            <a:pathLst>
              <a:path extrusionOk="0" h="4371251" w="2671045">
                <a:moveTo>
                  <a:pt x="2671045" y="8492"/>
                </a:moveTo>
                <a:lnTo>
                  <a:pt x="840176" y="4371251"/>
                </a:lnTo>
                <a:lnTo>
                  <a:pt x="650202" y="4185755"/>
                </a:lnTo>
                <a:cubicBezTo>
                  <a:pt x="246220" y="3741276"/>
                  <a:pt x="0" y="315083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lose/>
              </a:path>
            </a:pathLst>
          </a:custGeom>
          <a:gradFill>
            <a:gsLst>
              <a:gs pos="0">
                <a:srgbClr val="2BBC14">
                  <a:alpha val="0"/>
                </a:srgbClr>
              </a:gs>
              <a:gs pos="100000">
                <a:srgbClr val="6DEE58">
                  <a:alpha val="20000"/>
                </a:srgbClr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2" name="Google Shape;92;p1"/>
          <p:cNvSpPr txBox="1"/>
          <p:nvPr>
            <p:ph type="ctrTitle"/>
          </p:nvPr>
        </p:nvSpPr>
        <p:spPr>
          <a:xfrm>
            <a:off x="637855" y="1016017"/>
            <a:ext cx="10145864" cy="7156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venir"/>
              <a:buNone/>
            </a:pPr>
            <a:r>
              <a:rPr lang="en-US">
                <a:solidFill>
                  <a:schemeClr val="lt1"/>
                </a:solidFill>
              </a:rPr>
              <a:t>CARDÁPIO VEGETARIANO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"/>
          <p:cNvSpPr txBox="1"/>
          <p:nvPr>
            <p:ph idx="1" type="subTitle"/>
          </p:nvPr>
        </p:nvSpPr>
        <p:spPr>
          <a:xfrm>
            <a:off x="537213" y="2561820"/>
            <a:ext cx="9866244" cy="805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TI-AW – ENGENHARIA DE SOFTWARE- PUCMINAS</a:t>
            </a:r>
            <a:endParaRPr b="0" sz="2000">
              <a:solidFill>
                <a:schemeClr val="lt1"/>
              </a:solidFill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235788" y="5235684"/>
            <a:ext cx="10240903" cy="254182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JOÃO VITOR JANGOLA</a:t>
            </a:r>
            <a:endParaRPr b="1" i="0" sz="20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LAÍS HELENA</a:t>
            </a:r>
            <a:endParaRPr b="1" i="0" sz="20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LEBANA MARTINS</a:t>
            </a:r>
            <a:endParaRPr b="1" i="0" sz="20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TALLYS BORGES</a:t>
            </a:r>
            <a:endParaRPr b="1" i="0" sz="20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br>
              <a:rPr b="1" i="0" lang="en-US" sz="4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1" i="0" sz="40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14BA88">
                  <a:alpha val="27843"/>
                </a:srgbClr>
              </a:gs>
              <a:gs pos="14000">
                <a:srgbClr val="14BA88">
                  <a:alpha val="27843"/>
                </a:srgbClr>
              </a:gs>
              <a:gs pos="100000">
                <a:srgbClr val="21BC4D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6" name="Google Shape;216;p9"/>
          <p:cNvSpPr/>
          <p:nvPr/>
        </p:nvSpPr>
        <p:spPr>
          <a:xfrm flipH="1">
            <a:off x="4038599" y="6400799"/>
            <a:ext cx="8153398" cy="456772"/>
          </a:xfrm>
          <a:prstGeom prst="rect">
            <a:avLst/>
          </a:prstGeom>
          <a:gradFill>
            <a:gsLst>
              <a:gs pos="0">
                <a:srgbClr val="68A8EF">
                  <a:alpha val="54901"/>
                </a:srgbClr>
              </a:gs>
              <a:gs pos="9000">
                <a:srgbClr val="68A8EF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8" name="Google Shape;218;p9"/>
          <p:cNvSpPr txBox="1"/>
          <p:nvPr/>
        </p:nvSpPr>
        <p:spPr>
          <a:xfrm>
            <a:off x="1371599" y="1282615"/>
            <a:ext cx="5312961" cy="266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QUER ENCONTRAR RECEITAS VEGETARIANAS DIVERSIFICADAS EM UM SÓ LUGAR</a:t>
            </a:r>
            <a:endParaRPr/>
          </a:p>
        </p:txBody>
      </p:sp>
      <p:sp>
        <p:nvSpPr>
          <p:cNvPr id="219" name="Google Shape;219;p9"/>
          <p:cNvSpPr/>
          <p:nvPr/>
        </p:nvSpPr>
        <p:spPr>
          <a:xfrm rot="5400000">
            <a:off x="7175384" y="1368239"/>
            <a:ext cx="5988425" cy="4076699"/>
          </a:xfrm>
          <a:prstGeom prst="rect">
            <a:avLst/>
          </a:prstGeom>
          <a:gradFill>
            <a:gsLst>
              <a:gs pos="0">
                <a:srgbClr val="21BC4D">
                  <a:alpha val="47843"/>
                </a:srgbClr>
              </a:gs>
              <a:gs pos="70000">
                <a:srgbClr val="1770D5">
                  <a:alpha val="0"/>
                </a:srgbClr>
              </a:gs>
              <a:gs pos="100000">
                <a:srgbClr val="1770D5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0" name="Google Shape;220;p9"/>
          <p:cNvSpPr/>
          <p:nvPr/>
        </p:nvSpPr>
        <p:spPr>
          <a:xfrm flipH="1">
            <a:off x="8123337" y="-3"/>
            <a:ext cx="3611463" cy="6858000"/>
          </a:xfrm>
          <a:prstGeom prst="rect">
            <a:avLst/>
          </a:prstGeom>
          <a:gradFill>
            <a:gsLst>
              <a:gs pos="0">
                <a:srgbClr val="21BC4D">
                  <a:alpha val="76862"/>
                </a:srgbClr>
              </a:gs>
              <a:gs pos="100000">
                <a:srgbClr val="68A8EF">
                  <a:alpha val="4784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1" name="Google Shape;221;p9"/>
          <p:cNvSpPr/>
          <p:nvPr/>
        </p:nvSpPr>
        <p:spPr>
          <a:xfrm flipH="1">
            <a:off x="8123335" y="3"/>
            <a:ext cx="4092520" cy="6857997"/>
          </a:xfrm>
          <a:prstGeom prst="rect">
            <a:avLst/>
          </a:prstGeom>
          <a:gradFill>
            <a:gsLst>
              <a:gs pos="0">
                <a:srgbClr val="1770D5">
                  <a:alpha val="91764"/>
                </a:srgbClr>
              </a:gs>
              <a:gs pos="7000">
                <a:srgbClr val="1770D5">
                  <a:alpha val="91764"/>
                </a:srgbClr>
              </a:gs>
              <a:gs pos="99000">
                <a:srgbClr val="14BA88">
                  <a:alpha val="73725"/>
                </a:srgbClr>
              </a:gs>
              <a:gs pos="100000">
                <a:srgbClr val="14BA88">
                  <a:alpha val="73725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Mulher" id="222" name="Google Shape;22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8090" y="1332719"/>
            <a:ext cx="4167193" cy="416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14BA88">
                  <a:alpha val="27843"/>
                </a:srgbClr>
              </a:gs>
              <a:gs pos="14000">
                <a:srgbClr val="14BA88">
                  <a:alpha val="27843"/>
                </a:srgbClr>
              </a:gs>
              <a:gs pos="100000">
                <a:srgbClr val="21BC4D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8" name="Google Shape;228;p10"/>
          <p:cNvSpPr/>
          <p:nvPr/>
        </p:nvSpPr>
        <p:spPr>
          <a:xfrm flipH="1">
            <a:off x="4038599" y="6400799"/>
            <a:ext cx="8153398" cy="456772"/>
          </a:xfrm>
          <a:prstGeom prst="rect">
            <a:avLst/>
          </a:prstGeom>
          <a:gradFill>
            <a:gsLst>
              <a:gs pos="0">
                <a:srgbClr val="68A8EF">
                  <a:alpha val="54901"/>
                </a:srgbClr>
              </a:gs>
              <a:gs pos="9000">
                <a:srgbClr val="68A8EF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9" name="Google Shape;229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10"/>
          <p:cNvSpPr txBox="1"/>
          <p:nvPr>
            <p:ph type="title"/>
          </p:nvPr>
        </p:nvSpPr>
        <p:spPr>
          <a:xfrm>
            <a:off x="1371600" y="1228550"/>
            <a:ext cx="4350870" cy="2947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sz="4000"/>
              <a:t>HENRIQUE ÂNGELO</a:t>
            </a:r>
            <a:endParaRPr/>
          </a:p>
        </p:txBody>
      </p:sp>
      <p:sp>
        <p:nvSpPr>
          <p:cNvPr id="231" name="Google Shape;231;p10"/>
          <p:cNvSpPr/>
          <p:nvPr/>
        </p:nvSpPr>
        <p:spPr>
          <a:xfrm flipH="1">
            <a:off x="8123337" y="-3"/>
            <a:ext cx="3611463" cy="6858000"/>
          </a:xfrm>
          <a:prstGeom prst="rect">
            <a:avLst/>
          </a:prstGeom>
          <a:gradFill>
            <a:gsLst>
              <a:gs pos="0">
                <a:srgbClr val="21BC4D">
                  <a:alpha val="76862"/>
                </a:srgbClr>
              </a:gs>
              <a:gs pos="100000">
                <a:srgbClr val="79B5A0">
                  <a:alpha val="51764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10"/>
          <p:cNvSpPr/>
          <p:nvPr/>
        </p:nvSpPr>
        <p:spPr>
          <a:xfrm flipH="1">
            <a:off x="8123400" y="-3"/>
            <a:ext cx="4068600" cy="6858000"/>
          </a:xfrm>
          <a:prstGeom prst="rect">
            <a:avLst/>
          </a:prstGeom>
          <a:gradFill>
            <a:gsLst>
              <a:gs pos="0">
                <a:srgbClr val="1770D5">
                  <a:alpha val="68627"/>
                </a:srgbClr>
              </a:gs>
              <a:gs pos="22000">
                <a:srgbClr val="1770D5">
                  <a:alpha val="68627"/>
                </a:srgbClr>
              </a:gs>
              <a:gs pos="99000">
                <a:srgbClr val="14BA88">
                  <a:alpha val="73725"/>
                </a:srgbClr>
              </a:gs>
              <a:gs pos="100000">
                <a:srgbClr val="14BA88">
                  <a:alpha val="73725"/>
                </a:srgbClr>
              </a:gs>
            </a:gsLst>
            <a:lin ang="900002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10"/>
          <p:cNvSpPr/>
          <p:nvPr/>
        </p:nvSpPr>
        <p:spPr>
          <a:xfrm rot="5400000">
            <a:off x="8426928" y="-345598"/>
            <a:ext cx="3429000" cy="4120200"/>
          </a:xfrm>
          <a:prstGeom prst="rect">
            <a:avLst/>
          </a:prstGeom>
          <a:gradFill>
            <a:gsLst>
              <a:gs pos="0">
                <a:srgbClr val="21BC4D">
                  <a:alpha val="25882"/>
                </a:srgbClr>
              </a:gs>
              <a:gs pos="49000">
                <a:srgbClr val="487F6E">
                  <a:alpha val="0"/>
                </a:srgbClr>
              </a:gs>
              <a:gs pos="100000">
                <a:srgbClr val="487F6E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Desenho de personagem de desenho animado&#10;&#10;Descrição gerada automaticamente" id="234" name="Google Shape;234;p10"/>
          <p:cNvPicPr preferRelativeResize="0"/>
          <p:nvPr/>
        </p:nvPicPr>
        <p:blipFill rotWithShape="1">
          <a:blip r:embed="rId3">
            <a:alphaModFix/>
          </a:blip>
          <a:srcRect b="0" l="2780" r="0" t="0"/>
          <a:stretch/>
        </p:blipFill>
        <p:spPr>
          <a:xfrm>
            <a:off x="6096000" y="1012536"/>
            <a:ext cx="4754424" cy="4754424"/>
          </a:xfrm>
          <a:custGeom>
            <a:rect b="b" l="l" r="r" t="t"/>
            <a:pathLst>
              <a:path extrusionOk="0" h="5031136" w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5" name="Google Shape;235;p10"/>
          <p:cNvSpPr txBox="1"/>
          <p:nvPr/>
        </p:nvSpPr>
        <p:spPr>
          <a:xfrm>
            <a:off x="1371600" y="2279374"/>
            <a:ext cx="5327373" cy="36014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10160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1130060" y="2697192"/>
            <a:ext cx="48135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10"/>
          <p:cNvSpPr txBox="1"/>
          <p:nvPr/>
        </p:nvSpPr>
        <p:spPr>
          <a:xfrm>
            <a:off x="1130060" y="2697192"/>
            <a:ext cx="4813539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30 ANOS​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QUER UMA ALIMENTAÇÃO MAIS SAUDÁVEL​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SOFRE DE ANSIEDADE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SEUS HOBBIES SÃO JOGAR ONLINE E COZINHAR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PREOCUPA-SE COM MAUS TRATOS AOS ANIMAIS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14BA88">
                  <a:alpha val="27843"/>
                </a:srgbClr>
              </a:gs>
              <a:gs pos="14000">
                <a:srgbClr val="14BA88">
                  <a:alpha val="27843"/>
                </a:srgbClr>
              </a:gs>
              <a:gs pos="100000">
                <a:srgbClr val="21BC4D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p11"/>
          <p:cNvSpPr/>
          <p:nvPr/>
        </p:nvSpPr>
        <p:spPr>
          <a:xfrm flipH="1">
            <a:off x="4038599" y="6400799"/>
            <a:ext cx="8153398" cy="456772"/>
          </a:xfrm>
          <a:prstGeom prst="rect">
            <a:avLst/>
          </a:prstGeom>
          <a:gradFill>
            <a:gsLst>
              <a:gs pos="0">
                <a:srgbClr val="68A8EF">
                  <a:alpha val="54901"/>
                </a:srgbClr>
              </a:gs>
              <a:gs pos="9000">
                <a:srgbClr val="68A8EF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4" name="Google Shape;244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5" name="Google Shape;245;p11"/>
          <p:cNvSpPr txBox="1"/>
          <p:nvPr>
            <p:ph type="title"/>
          </p:nvPr>
        </p:nvSpPr>
        <p:spPr>
          <a:xfrm>
            <a:off x="652732" y="1282615"/>
            <a:ext cx="6031828" cy="266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600"/>
              <a:t>É ANSIOSO E QUER ENCONTRAR RECEITAS BEM RÁPIDO</a:t>
            </a:r>
            <a:br>
              <a:rPr lang="en-US" sz="3600"/>
            </a:br>
            <a:br>
              <a:rPr lang="en-US" sz="3600"/>
            </a:br>
            <a:endParaRPr sz="3600"/>
          </a:p>
        </p:txBody>
      </p:sp>
      <p:sp>
        <p:nvSpPr>
          <p:cNvPr id="246" name="Google Shape;246;p11"/>
          <p:cNvSpPr/>
          <p:nvPr/>
        </p:nvSpPr>
        <p:spPr>
          <a:xfrm rot="5400000">
            <a:off x="7175384" y="1368239"/>
            <a:ext cx="5988425" cy="4076699"/>
          </a:xfrm>
          <a:prstGeom prst="rect">
            <a:avLst/>
          </a:prstGeom>
          <a:gradFill>
            <a:gsLst>
              <a:gs pos="0">
                <a:srgbClr val="21BC4D">
                  <a:alpha val="47843"/>
                </a:srgbClr>
              </a:gs>
              <a:gs pos="70000">
                <a:srgbClr val="1770D5">
                  <a:alpha val="0"/>
                </a:srgbClr>
              </a:gs>
              <a:gs pos="100000">
                <a:srgbClr val="1770D5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7" name="Google Shape;247;p11"/>
          <p:cNvSpPr/>
          <p:nvPr/>
        </p:nvSpPr>
        <p:spPr>
          <a:xfrm flipH="1">
            <a:off x="8123337" y="-3"/>
            <a:ext cx="3611463" cy="6858000"/>
          </a:xfrm>
          <a:prstGeom prst="rect">
            <a:avLst/>
          </a:prstGeom>
          <a:gradFill>
            <a:gsLst>
              <a:gs pos="0">
                <a:srgbClr val="21BC4D">
                  <a:alpha val="76862"/>
                </a:srgbClr>
              </a:gs>
              <a:gs pos="100000">
                <a:srgbClr val="68A8EF">
                  <a:alpha val="4784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8" name="Google Shape;248;p11"/>
          <p:cNvSpPr/>
          <p:nvPr/>
        </p:nvSpPr>
        <p:spPr>
          <a:xfrm flipH="1">
            <a:off x="8123335" y="3"/>
            <a:ext cx="4092520" cy="6857997"/>
          </a:xfrm>
          <a:prstGeom prst="rect">
            <a:avLst/>
          </a:prstGeom>
          <a:gradFill>
            <a:gsLst>
              <a:gs pos="0">
                <a:srgbClr val="1770D5">
                  <a:alpha val="91764"/>
                </a:srgbClr>
              </a:gs>
              <a:gs pos="7000">
                <a:srgbClr val="1770D5">
                  <a:alpha val="91764"/>
                </a:srgbClr>
              </a:gs>
              <a:gs pos="99000">
                <a:srgbClr val="14BA88">
                  <a:alpha val="73725"/>
                </a:srgbClr>
              </a:gs>
              <a:gs pos="100000">
                <a:srgbClr val="14BA88">
                  <a:alpha val="73725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Homem" id="249" name="Google Shape;249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8090" y="1332719"/>
            <a:ext cx="4167193" cy="416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rgbClr val="21BC4D">
                  <a:alpha val="82745"/>
                </a:srgb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12"/>
          <p:cNvSpPr/>
          <p:nvPr/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0">
                <a:srgbClr val="1770D5">
                  <a:alpha val="0"/>
                </a:srgbClr>
              </a:gs>
              <a:gs pos="22000">
                <a:srgbClr val="1770D5">
                  <a:alpha val="0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12"/>
          <p:cNvSpPr/>
          <p:nvPr/>
        </p:nvSpPr>
        <p:spPr>
          <a:xfrm rot="-5400000">
            <a:off x="9021976" y="-906246"/>
            <a:ext cx="1602951" cy="3416298"/>
          </a:xfrm>
          <a:prstGeom prst="rect">
            <a:avLst/>
          </a:prstGeom>
          <a:gradFill>
            <a:gsLst>
              <a:gs pos="0">
                <a:srgbClr val="14BA88">
                  <a:alpha val="0"/>
                </a:srgbClr>
              </a:gs>
              <a:gs pos="45000">
                <a:srgbClr val="14BA88">
                  <a:alpha val="0"/>
                </a:srgbClr>
              </a:gs>
              <a:gs pos="99000">
                <a:srgbClr val="2BBC14">
                  <a:alpha val="32941"/>
                </a:srgbClr>
              </a:gs>
              <a:gs pos="100000">
                <a:srgbClr val="2BBC14">
                  <a:alpha val="32941"/>
                </a:srgbClr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12"/>
          <p:cNvSpPr/>
          <p:nvPr/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rgbClr val="21BC4D">
                  <a:alpha val="29803"/>
                </a:srgbClr>
              </a:gs>
              <a:gs pos="99000">
                <a:srgbClr val="21BC4D">
                  <a:alpha val="0"/>
                </a:srgbClr>
              </a:gs>
              <a:gs pos="100000">
                <a:srgbClr val="21BC4D">
                  <a:alpha val="0"/>
                </a:srgbClr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12"/>
          <p:cNvSpPr/>
          <p:nvPr/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rgbClr val="21BC4D">
                  <a:alpha val="20784"/>
                </a:srgbClr>
              </a:gs>
              <a:gs pos="99000">
                <a:srgbClr val="21BC4D">
                  <a:alpha val="0"/>
                </a:srgbClr>
              </a:gs>
              <a:gs pos="100000">
                <a:srgbClr val="21BC4D">
                  <a:alpha val="0"/>
                </a:srgbClr>
              </a:gs>
            </a:gsLst>
            <a:lin ang="203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12"/>
          <p:cNvSpPr txBox="1"/>
          <p:nvPr>
            <p:ph type="title"/>
          </p:nvPr>
        </p:nvSpPr>
        <p:spPr>
          <a:xfrm>
            <a:off x="1157084" y="374427"/>
            <a:ext cx="10374517" cy="971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 sz="3200">
                <a:solidFill>
                  <a:schemeClr val="lt1"/>
                </a:solidFill>
              </a:rPr>
              <a:t>REQUISITOS FUNCIONAIS</a:t>
            </a:r>
            <a:endParaRPr/>
          </a:p>
        </p:txBody>
      </p:sp>
      <p:grpSp>
        <p:nvGrpSpPr>
          <p:cNvPr id="261" name="Google Shape;261;p12"/>
          <p:cNvGrpSpPr/>
          <p:nvPr/>
        </p:nvGrpSpPr>
        <p:grpSpPr>
          <a:xfrm>
            <a:off x="580061" y="2110513"/>
            <a:ext cx="11032905" cy="4548667"/>
            <a:chOff x="0" y="0"/>
            <a:chExt cx="11032905" cy="4115323"/>
          </a:xfrm>
        </p:grpSpPr>
        <p:sp>
          <p:nvSpPr>
            <p:cNvPr id="262" name="Google Shape;262;p12"/>
            <p:cNvSpPr/>
            <p:nvPr/>
          </p:nvSpPr>
          <p:spPr>
            <a:xfrm>
              <a:off x="0" y="0"/>
              <a:ext cx="8826423" cy="921630"/>
            </a:xfrm>
            <a:prstGeom prst="roundRect">
              <a:avLst>
                <a:gd fmla="val 10000" name="adj"/>
              </a:avLst>
            </a:prstGeom>
            <a:solidFill>
              <a:srgbClr val="146F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2"/>
            <p:cNvSpPr txBox="1"/>
            <p:nvPr/>
          </p:nvSpPr>
          <p:spPr>
            <a:xfrm>
              <a:off x="26988" y="26985"/>
              <a:ext cx="7754100" cy="12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venir"/>
                <a:buNone/>
              </a:pPr>
              <a:r>
                <a:rPr lang="en-US" sz="2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Cardápio – Título e breve descrição da receita</a:t>
              </a:r>
              <a:endParaRPr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venir"/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39212" y="1089199"/>
              <a:ext cx="8826423" cy="921630"/>
            </a:xfrm>
            <a:prstGeom prst="roundRect">
              <a:avLst>
                <a:gd fmla="val 10000" name="adj"/>
              </a:avLst>
            </a:prstGeom>
            <a:solidFill>
              <a:srgbClr val="1988C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2"/>
            <p:cNvSpPr txBox="1"/>
            <p:nvPr/>
          </p:nvSpPr>
          <p:spPr>
            <a:xfrm>
              <a:off x="766213" y="1384660"/>
              <a:ext cx="7434300" cy="59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venir"/>
                <a:buNone/>
              </a:pPr>
              <a:r>
                <a:rPr lang="en-US" sz="2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Botão de opção “Ler mais...” com detalhe da receita exibido em um Modal</a:t>
              </a:r>
              <a:endParaRPr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venir"/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1467392" y="2178399"/>
              <a:ext cx="8826423" cy="921630"/>
            </a:xfrm>
            <a:prstGeom prst="roundRect">
              <a:avLst>
                <a:gd fmla="val 10000" name="adj"/>
              </a:avLst>
            </a:prstGeom>
            <a:solidFill>
              <a:srgbClr val="1D9DC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2"/>
            <p:cNvSpPr txBox="1"/>
            <p:nvPr/>
          </p:nvSpPr>
          <p:spPr>
            <a:xfrm>
              <a:off x="1521486" y="2205405"/>
              <a:ext cx="7445100" cy="86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venir"/>
                <a:buNone/>
              </a:pPr>
              <a:r>
                <a:rPr lang="en-US" sz="2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Login e Cadastro de usuários</a:t>
              </a:r>
              <a:endParaRPr/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2206605" y="3193723"/>
              <a:ext cx="8826300" cy="921600"/>
            </a:xfrm>
            <a:prstGeom prst="roundRect">
              <a:avLst>
                <a:gd fmla="val 10000" name="adj"/>
              </a:avLst>
            </a:prstGeom>
            <a:solidFill>
              <a:srgbClr val="21B1C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venir"/>
                <a:buNone/>
              </a:pPr>
              <a:r>
                <a:rPr lang="en-US" sz="2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Barra de pesquisa para notícias gerais</a:t>
              </a:r>
              <a:endParaRPr/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8227363" y="705885"/>
              <a:ext cx="599059" cy="599059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CAD4EF">
                <a:alpha val="89803"/>
              </a:srgbClr>
            </a:solidFill>
            <a:ln cap="flat" cmpd="sng" w="12700">
              <a:solidFill>
                <a:srgbClr val="CAD4EF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2"/>
            <p:cNvSpPr txBox="1"/>
            <p:nvPr/>
          </p:nvSpPr>
          <p:spPr>
            <a:xfrm>
              <a:off x="8362151" y="705885"/>
              <a:ext cx="329483" cy="450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venir"/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>
              <a:off x="8966576" y="1795084"/>
              <a:ext cx="599059" cy="599059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C9DBEC">
                <a:alpha val="89803"/>
              </a:srgbClr>
            </a:solidFill>
            <a:ln cap="flat" cmpd="sng" w="12700">
              <a:solidFill>
                <a:srgbClr val="C9DBEC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2"/>
            <p:cNvSpPr txBox="1"/>
            <p:nvPr/>
          </p:nvSpPr>
          <p:spPr>
            <a:xfrm>
              <a:off x="9101364" y="1795084"/>
              <a:ext cx="329483" cy="450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venir"/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9694756" y="2884284"/>
              <a:ext cx="599059" cy="599059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C9E3E9">
                <a:alpha val="89803"/>
              </a:srgbClr>
            </a:solidFill>
            <a:ln cap="flat" cmpd="sng" w="12700">
              <a:solidFill>
                <a:srgbClr val="C9E3E9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2"/>
            <p:cNvSpPr txBox="1"/>
            <p:nvPr/>
          </p:nvSpPr>
          <p:spPr>
            <a:xfrm>
              <a:off x="9829544" y="2884284"/>
              <a:ext cx="329483" cy="450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venir"/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0" name="Google Shape;280;p13"/>
          <p:cNvSpPr/>
          <p:nvPr/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rgbClr val="21BC4D">
                  <a:alpha val="82745"/>
                </a:srgb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13"/>
          <p:cNvSpPr/>
          <p:nvPr/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0">
                <a:srgbClr val="1770D5">
                  <a:alpha val="0"/>
                </a:srgbClr>
              </a:gs>
              <a:gs pos="22000">
                <a:srgbClr val="1770D5">
                  <a:alpha val="0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13"/>
          <p:cNvSpPr/>
          <p:nvPr/>
        </p:nvSpPr>
        <p:spPr>
          <a:xfrm rot="-5400000">
            <a:off x="9021976" y="-906246"/>
            <a:ext cx="1602951" cy="3416298"/>
          </a:xfrm>
          <a:prstGeom prst="rect">
            <a:avLst/>
          </a:prstGeom>
          <a:gradFill>
            <a:gsLst>
              <a:gs pos="0">
                <a:srgbClr val="14BA88">
                  <a:alpha val="0"/>
                </a:srgbClr>
              </a:gs>
              <a:gs pos="45000">
                <a:srgbClr val="14BA88">
                  <a:alpha val="0"/>
                </a:srgbClr>
              </a:gs>
              <a:gs pos="99000">
                <a:srgbClr val="2BBC14">
                  <a:alpha val="32941"/>
                </a:srgbClr>
              </a:gs>
              <a:gs pos="100000">
                <a:srgbClr val="2BBC14">
                  <a:alpha val="32941"/>
                </a:srgbClr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13"/>
          <p:cNvSpPr/>
          <p:nvPr/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rgbClr val="21BC4D">
                  <a:alpha val="29803"/>
                </a:srgbClr>
              </a:gs>
              <a:gs pos="99000">
                <a:srgbClr val="21BC4D">
                  <a:alpha val="0"/>
                </a:srgbClr>
              </a:gs>
              <a:gs pos="100000">
                <a:srgbClr val="21BC4D">
                  <a:alpha val="0"/>
                </a:srgbClr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13"/>
          <p:cNvSpPr/>
          <p:nvPr/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rgbClr val="21BC4D">
                  <a:alpha val="20784"/>
                </a:srgbClr>
              </a:gs>
              <a:gs pos="99000">
                <a:srgbClr val="21BC4D">
                  <a:alpha val="0"/>
                </a:srgbClr>
              </a:gs>
              <a:gs pos="100000">
                <a:srgbClr val="21BC4D">
                  <a:alpha val="0"/>
                </a:srgbClr>
              </a:gs>
            </a:gsLst>
            <a:lin ang="203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13"/>
          <p:cNvSpPr txBox="1"/>
          <p:nvPr>
            <p:ph type="title"/>
          </p:nvPr>
        </p:nvSpPr>
        <p:spPr>
          <a:xfrm>
            <a:off x="1157084" y="374427"/>
            <a:ext cx="10374517" cy="971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 sz="3200">
                <a:solidFill>
                  <a:schemeClr val="lt1"/>
                </a:solidFill>
              </a:rPr>
              <a:t>REQUISITOS NÃO-FUNCIONAIS</a:t>
            </a:r>
            <a:endParaRPr/>
          </a:p>
        </p:txBody>
      </p:sp>
      <p:grpSp>
        <p:nvGrpSpPr>
          <p:cNvPr id="286" name="Google Shape;286;p13"/>
          <p:cNvGrpSpPr/>
          <p:nvPr/>
        </p:nvGrpSpPr>
        <p:grpSpPr>
          <a:xfrm>
            <a:off x="580827" y="2537612"/>
            <a:ext cx="11030335" cy="2862780"/>
            <a:chOff x="1346" y="643710"/>
            <a:chExt cx="11030335" cy="2676496"/>
          </a:xfrm>
        </p:grpSpPr>
        <p:sp>
          <p:nvSpPr>
            <p:cNvPr id="287" name="Google Shape;287;p13"/>
            <p:cNvSpPr/>
            <p:nvPr/>
          </p:nvSpPr>
          <p:spPr>
            <a:xfrm>
              <a:off x="1346" y="869021"/>
              <a:ext cx="4902371" cy="2451185"/>
            </a:xfrm>
            <a:prstGeom prst="roundRect">
              <a:avLst>
                <a:gd fmla="val 10000" name="adj"/>
              </a:avLst>
            </a:prstGeom>
            <a:solidFill>
              <a:srgbClr val="146F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 txBox="1"/>
            <p:nvPr/>
          </p:nvSpPr>
          <p:spPr>
            <a:xfrm>
              <a:off x="73151" y="643710"/>
              <a:ext cx="4758900" cy="260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80000" spcFirstLastPara="1" rIns="80000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Avenir"/>
                <a:buNone/>
              </a:pPr>
              <a:r>
                <a:rPr lang="en-US" sz="42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Deve ser publicado em um ambiente acessível</a:t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6129310" y="869021"/>
              <a:ext cx="4902371" cy="2451185"/>
            </a:xfrm>
            <a:prstGeom prst="roundRect">
              <a:avLst>
                <a:gd fmla="val 10000" name="adj"/>
              </a:avLst>
            </a:prstGeom>
            <a:solidFill>
              <a:srgbClr val="21B1C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 txBox="1"/>
            <p:nvPr/>
          </p:nvSpPr>
          <p:spPr>
            <a:xfrm>
              <a:off x="6201103" y="940814"/>
              <a:ext cx="4758785" cy="2307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80000" spcFirstLastPara="1" rIns="80000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Avenir"/>
                <a:buNone/>
              </a:pPr>
              <a:r>
                <a:rPr lang="en-US" sz="42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Deve ser responsivo 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b38a65fa9_2_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6" name="Google Shape;296;g8b38a65fa9_2_40"/>
          <p:cNvSpPr/>
          <p:nvPr/>
        </p:nvSpPr>
        <p:spPr>
          <a:xfrm>
            <a:off x="0" y="428"/>
            <a:ext cx="12192000" cy="1600200"/>
          </a:xfrm>
          <a:prstGeom prst="rect">
            <a:avLst/>
          </a:prstGeom>
          <a:gradFill>
            <a:gsLst>
              <a:gs pos="0">
                <a:srgbClr val="21BC4D">
                  <a:alpha val="82745"/>
                </a:srgbClr>
              </a:gs>
              <a:gs pos="100000">
                <a:schemeClr val="accent6"/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7" name="Google Shape;297;g8b38a65fa9_2_40"/>
          <p:cNvSpPr/>
          <p:nvPr/>
        </p:nvSpPr>
        <p:spPr>
          <a:xfrm>
            <a:off x="4399161" y="9109"/>
            <a:ext cx="7792800" cy="1594200"/>
          </a:xfrm>
          <a:prstGeom prst="rect">
            <a:avLst/>
          </a:prstGeom>
          <a:gradFill>
            <a:gsLst>
              <a:gs pos="0">
                <a:srgbClr val="1770D5">
                  <a:alpha val="0"/>
                </a:srgbClr>
              </a:gs>
              <a:gs pos="22000">
                <a:srgbClr val="1770D5">
                  <a:alpha val="0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859992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g8b38a65fa9_2_40"/>
          <p:cNvSpPr/>
          <p:nvPr/>
        </p:nvSpPr>
        <p:spPr>
          <a:xfrm rot="-5400000">
            <a:off x="9022052" y="-906271"/>
            <a:ext cx="1602900" cy="3416400"/>
          </a:xfrm>
          <a:prstGeom prst="rect">
            <a:avLst/>
          </a:prstGeom>
          <a:gradFill>
            <a:gsLst>
              <a:gs pos="0">
                <a:srgbClr val="14BA88">
                  <a:alpha val="0"/>
                </a:srgbClr>
              </a:gs>
              <a:gs pos="45000">
                <a:srgbClr val="14BA88">
                  <a:alpha val="0"/>
                </a:srgbClr>
              </a:gs>
              <a:gs pos="99000">
                <a:srgbClr val="2BBC14">
                  <a:alpha val="32941"/>
                </a:srgbClr>
              </a:gs>
              <a:gs pos="100000">
                <a:srgbClr val="2BBC14">
                  <a:alpha val="32941"/>
                </a:srgbClr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9" name="Google Shape;299;g8b38a65fa9_2_40"/>
          <p:cNvSpPr/>
          <p:nvPr/>
        </p:nvSpPr>
        <p:spPr>
          <a:xfrm rot="10800000">
            <a:off x="2451191" y="-2"/>
            <a:ext cx="9729600" cy="1600200"/>
          </a:xfrm>
          <a:prstGeom prst="rect">
            <a:avLst/>
          </a:prstGeom>
          <a:gradFill>
            <a:gsLst>
              <a:gs pos="0">
                <a:srgbClr val="21BC4D">
                  <a:alpha val="29803"/>
                </a:srgbClr>
              </a:gs>
              <a:gs pos="99000">
                <a:srgbClr val="21BC4D">
                  <a:alpha val="0"/>
                </a:srgbClr>
              </a:gs>
              <a:gs pos="100000">
                <a:srgbClr val="21BC4D">
                  <a:alpha val="0"/>
                </a:srgbClr>
              </a:gs>
            </a:gsLst>
            <a:lin ang="19800047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0" name="Google Shape;300;g8b38a65fa9_2_40"/>
          <p:cNvSpPr/>
          <p:nvPr/>
        </p:nvSpPr>
        <p:spPr>
          <a:xfrm>
            <a:off x="-2" y="430"/>
            <a:ext cx="7910100" cy="1600200"/>
          </a:xfrm>
          <a:prstGeom prst="rect">
            <a:avLst/>
          </a:prstGeom>
          <a:gradFill>
            <a:gsLst>
              <a:gs pos="0">
                <a:srgbClr val="21BC4D">
                  <a:alpha val="20784"/>
                </a:srgbClr>
              </a:gs>
              <a:gs pos="99000">
                <a:srgbClr val="21BC4D">
                  <a:alpha val="0"/>
                </a:srgbClr>
              </a:gs>
              <a:gs pos="100000">
                <a:srgbClr val="21BC4D">
                  <a:alpha val="0"/>
                </a:srgbClr>
              </a:gs>
            </a:gsLst>
            <a:lin ang="203999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1" name="Google Shape;301;g8b38a65fa9_2_40"/>
          <p:cNvSpPr txBox="1"/>
          <p:nvPr>
            <p:ph type="title"/>
          </p:nvPr>
        </p:nvSpPr>
        <p:spPr>
          <a:xfrm>
            <a:off x="1157084" y="374427"/>
            <a:ext cx="103746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 sz="3200">
                <a:solidFill>
                  <a:schemeClr val="lt1"/>
                </a:solidFill>
              </a:rPr>
              <a:t>REQUISITOS NÃO-FUNCIONAIS</a:t>
            </a:r>
            <a:endParaRPr/>
          </a:p>
        </p:txBody>
      </p:sp>
      <p:grpSp>
        <p:nvGrpSpPr>
          <p:cNvPr id="302" name="Google Shape;302;g8b38a65fa9_2_40"/>
          <p:cNvGrpSpPr/>
          <p:nvPr/>
        </p:nvGrpSpPr>
        <p:grpSpPr>
          <a:xfrm>
            <a:off x="580827" y="2263275"/>
            <a:ext cx="11030264" cy="3851202"/>
            <a:chOff x="1346" y="387224"/>
            <a:chExt cx="11030264" cy="3600600"/>
          </a:xfrm>
        </p:grpSpPr>
        <p:sp>
          <p:nvSpPr>
            <p:cNvPr id="303" name="Google Shape;303;g8b38a65fa9_2_40"/>
            <p:cNvSpPr/>
            <p:nvPr/>
          </p:nvSpPr>
          <p:spPr>
            <a:xfrm>
              <a:off x="1346" y="869021"/>
              <a:ext cx="4902300" cy="2451300"/>
            </a:xfrm>
            <a:prstGeom prst="roundRect">
              <a:avLst>
                <a:gd fmla="val 10000" name="adj"/>
              </a:avLst>
            </a:prstGeom>
            <a:solidFill>
              <a:srgbClr val="146F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g8b38a65fa9_2_40"/>
            <p:cNvSpPr txBox="1"/>
            <p:nvPr/>
          </p:nvSpPr>
          <p:spPr>
            <a:xfrm>
              <a:off x="73044" y="387224"/>
              <a:ext cx="4758900" cy="36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80000" spcFirstLastPara="1" rIns="80000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Avenir"/>
                <a:buNone/>
              </a:pPr>
              <a:r>
                <a:rPr lang="en-US" sz="42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Separar bem as atividades da equipe</a:t>
              </a:r>
              <a:endParaRPr/>
            </a:p>
          </p:txBody>
        </p:sp>
        <p:sp>
          <p:nvSpPr>
            <p:cNvPr id="305" name="Google Shape;305;g8b38a65fa9_2_40"/>
            <p:cNvSpPr/>
            <p:nvPr/>
          </p:nvSpPr>
          <p:spPr>
            <a:xfrm>
              <a:off x="6129310" y="869021"/>
              <a:ext cx="4902300" cy="2451300"/>
            </a:xfrm>
            <a:prstGeom prst="roundRect">
              <a:avLst>
                <a:gd fmla="val 10000" name="adj"/>
              </a:avLst>
            </a:prstGeom>
            <a:solidFill>
              <a:srgbClr val="21B1C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g8b38a65fa9_2_40"/>
            <p:cNvSpPr txBox="1"/>
            <p:nvPr/>
          </p:nvSpPr>
          <p:spPr>
            <a:xfrm>
              <a:off x="6201094" y="797097"/>
              <a:ext cx="4758900" cy="28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80000" spcFirstLastPara="1" rIns="80000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Avenir"/>
                <a:buNone/>
              </a:pPr>
              <a:r>
                <a:rPr lang="en-US" sz="42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Escolher as melhores ferramentas para a construção do site</a:t>
              </a:r>
              <a:endParaRPr sz="4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Avenir"/>
                <a:buNone/>
              </a:pPr>
              <a:r>
                <a:t/>
              </a:r>
              <a:endParaRPr sz="4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4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14BA88">
                  <a:alpha val="27843"/>
                </a:srgbClr>
              </a:gs>
              <a:gs pos="14000">
                <a:srgbClr val="14BA88">
                  <a:alpha val="27843"/>
                </a:srgbClr>
              </a:gs>
              <a:gs pos="100000">
                <a:srgbClr val="21BC4D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2" name="Google Shape;312;p14"/>
          <p:cNvSpPr/>
          <p:nvPr/>
        </p:nvSpPr>
        <p:spPr>
          <a:xfrm flipH="1">
            <a:off x="4038599" y="6400799"/>
            <a:ext cx="8153398" cy="456772"/>
          </a:xfrm>
          <a:prstGeom prst="rect">
            <a:avLst/>
          </a:prstGeom>
          <a:gradFill>
            <a:gsLst>
              <a:gs pos="0">
                <a:srgbClr val="68A8EF">
                  <a:alpha val="54901"/>
                </a:srgbClr>
              </a:gs>
              <a:gs pos="9000">
                <a:srgbClr val="68A8EF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3" name="Google Shape;31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4" name="Google Shape;314;p14"/>
          <p:cNvSpPr/>
          <p:nvPr/>
        </p:nvSpPr>
        <p:spPr>
          <a:xfrm flipH="1" rot="10800000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21BC4D">
                  <a:alpha val="74901"/>
                </a:srgbClr>
              </a:gs>
              <a:gs pos="100000">
                <a:srgbClr val="79B5A0">
                  <a:alpha val="47843"/>
                </a:srgbClr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5" name="Google Shape;315;p14"/>
          <p:cNvSpPr/>
          <p:nvPr/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rgbClr val="21BC4D">
                  <a:alpha val="36862"/>
                </a:srgbClr>
              </a:gs>
              <a:gs pos="92000">
                <a:srgbClr val="1770D5">
                  <a:alpha val="74901"/>
                </a:srgbClr>
              </a:gs>
              <a:gs pos="100000">
                <a:srgbClr val="1770D5">
                  <a:alpha val="74901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6" name="Google Shape;316;p14"/>
          <p:cNvSpPr/>
          <p:nvPr/>
        </p:nvSpPr>
        <p:spPr>
          <a:xfrm flipH="1" rot="10800000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rgbClr val="1770D5">
                  <a:alpha val="60784"/>
                </a:srgbClr>
              </a:gs>
              <a:gs pos="13000">
                <a:srgbClr val="1770D5">
                  <a:alpha val="60784"/>
                </a:srgbClr>
              </a:gs>
              <a:gs pos="99000">
                <a:schemeClr val="accent4"/>
              </a:gs>
              <a:gs pos="100000">
                <a:schemeClr val="accent4"/>
              </a:gs>
            </a:gsLst>
            <a:lin ang="18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7" name="Google Shape;317;p14"/>
          <p:cNvSpPr txBox="1"/>
          <p:nvPr>
            <p:ph type="title"/>
          </p:nvPr>
        </p:nvSpPr>
        <p:spPr>
          <a:xfrm>
            <a:off x="782918" y="1028700"/>
            <a:ext cx="10614211" cy="11527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venir"/>
              <a:buNone/>
            </a:pPr>
            <a:r>
              <a:rPr lang="en-US" sz="4000">
                <a:solidFill>
                  <a:schemeClr val="lt1"/>
                </a:solidFill>
              </a:rPr>
              <a:t>RESTRIÇÕES</a:t>
            </a:r>
            <a:endParaRPr/>
          </a:p>
        </p:txBody>
      </p:sp>
      <p:sp>
        <p:nvSpPr>
          <p:cNvPr id="318" name="Google Shape;318;p14"/>
          <p:cNvSpPr/>
          <p:nvPr/>
        </p:nvSpPr>
        <p:spPr>
          <a:xfrm flipH="1" rot="-5400000">
            <a:off x="4063256" y="400727"/>
            <a:ext cx="4065484" cy="8849062"/>
          </a:xfrm>
          <a:custGeom>
            <a:rect b="b" l="l" r="r" t="t"/>
            <a:pathLst>
              <a:path extrusionOk="0" h="8849062" w="4065484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>
            <a:gsLst>
              <a:gs pos="0">
                <a:srgbClr val="57EEC1">
                  <a:alpha val="2745"/>
                </a:srgbClr>
              </a:gs>
              <a:gs pos="7000">
                <a:srgbClr val="57EEC1">
                  <a:alpha val="2745"/>
                </a:srgbClr>
              </a:gs>
              <a:gs pos="100000">
                <a:srgbClr val="FFFFFF">
                  <a:alpha val="15686"/>
                </a:srgbClr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19" name="Google Shape;319;p14"/>
          <p:cNvPicPr preferRelativeResize="0"/>
          <p:nvPr/>
        </p:nvPicPr>
        <p:blipFill rotWithShape="1">
          <a:blip r:embed="rId3">
            <a:alphaModFix/>
          </a:blip>
          <a:srcRect b="15920" l="0" r="1" t="14224"/>
          <a:stretch/>
        </p:blipFill>
        <p:spPr>
          <a:xfrm>
            <a:off x="2343302" y="3351745"/>
            <a:ext cx="7519558" cy="3506255"/>
          </a:xfrm>
          <a:custGeom>
            <a:rect b="b" l="l" r="r" t="t"/>
            <a:pathLst>
              <a:path extrusionOk="0" h="3506255" w="7519558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20" name="Google Shape;320;p14"/>
          <p:cNvSpPr txBox="1"/>
          <p:nvPr/>
        </p:nvSpPr>
        <p:spPr>
          <a:xfrm>
            <a:off x="1043796" y="2409644"/>
            <a:ext cx="386463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05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Char char="•"/>
            </a:pPr>
            <a:r>
              <a:rPr lang="en-U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Restrito às tecnologias HTML, CSS, JavaScript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1" name="Google Shape;321;p14"/>
          <p:cNvSpPr txBox="1"/>
          <p:nvPr/>
        </p:nvSpPr>
        <p:spPr>
          <a:xfrm>
            <a:off x="7671758" y="2510287"/>
            <a:ext cx="313138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de entrega</a:t>
            </a:r>
            <a:endParaRPr sz="3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Uma imagem contendo texto, mapa&#10;&#10;Descrição gerada automaticamente" id="327" name="Google Shape;327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558" y="4534"/>
            <a:ext cx="8478545" cy="632878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5"/>
          <p:cNvSpPr txBox="1"/>
          <p:nvPr>
            <p:ph type="title"/>
          </p:nvPr>
        </p:nvSpPr>
        <p:spPr>
          <a:xfrm>
            <a:off x="7453224" y="4669765"/>
            <a:ext cx="9448800" cy="10613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sz="4000"/>
              <a:t>USER FLOW</a:t>
            </a:r>
            <a:endParaRPr/>
          </a:p>
        </p:txBody>
      </p:sp>
      <p:sp>
        <p:nvSpPr>
          <p:cNvPr id="329" name="Google Shape;329;p15"/>
          <p:cNvSpPr/>
          <p:nvPr/>
        </p:nvSpPr>
        <p:spPr>
          <a:xfrm flipH="1" rot="10800000">
            <a:off x="0" y="6408741"/>
            <a:ext cx="12192000" cy="449256"/>
          </a:xfrm>
          <a:prstGeom prst="rect">
            <a:avLst/>
          </a:prstGeom>
          <a:gradFill>
            <a:gsLst>
              <a:gs pos="0">
                <a:srgbClr val="14BA88">
                  <a:alpha val="27843"/>
                </a:srgbClr>
              </a:gs>
              <a:gs pos="14000">
                <a:srgbClr val="14BA88">
                  <a:alpha val="27843"/>
                </a:srgbClr>
              </a:gs>
              <a:gs pos="100000">
                <a:srgbClr val="21BC4D">
                  <a:alpha val="84705"/>
                </a:srgbClr>
              </a:gs>
            </a:gsLst>
            <a:lin ang="9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0" name="Google Shape;330;p15"/>
          <p:cNvSpPr/>
          <p:nvPr/>
        </p:nvSpPr>
        <p:spPr>
          <a:xfrm flipH="1">
            <a:off x="4038599" y="6408316"/>
            <a:ext cx="8153398" cy="449684"/>
          </a:xfrm>
          <a:prstGeom prst="rect">
            <a:avLst/>
          </a:prstGeom>
          <a:gradFill>
            <a:gsLst>
              <a:gs pos="0">
                <a:srgbClr val="68A8EF">
                  <a:alpha val="67843"/>
                </a:srgbClr>
              </a:gs>
              <a:gs pos="9000">
                <a:srgbClr val="68A8EF">
                  <a:alpha val="67843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b38a65fa9_2_24"/>
          <p:cNvSpPr txBox="1"/>
          <p:nvPr>
            <p:ph type="title"/>
          </p:nvPr>
        </p:nvSpPr>
        <p:spPr>
          <a:xfrm>
            <a:off x="779850" y="1398125"/>
            <a:ext cx="3439500" cy="6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https://marvelapp.com/prototype/8h91h31/screen/70918267</a:t>
            </a:r>
            <a:endParaRPr/>
          </a:p>
        </p:txBody>
      </p:sp>
      <p:pic>
        <p:nvPicPr>
          <p:cNvPr id="336" name="Google Shape;336;g8b38a65fa9_2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350" y="116050"/>
            <a:ext cx="6087776" cy="61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8b38a65fa9_2_24"/>
          <p:cNvSpPr txBox="1"/>
          <p:nvPr>
            <p:ph type="title"/>
          </p:nvPr>
        </p:nvSpPr>
        <p:spPr>
          <a:xfrm>
            <a:off x="505674" y="426265"/>
            <a:ext cx="94488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sz="4000"/>
              <a:t>WIREFRAME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14BA88">
                  <a:alpha val="27843"/>
                </a:srgbClr>
              </a:gs>
              <a:gs pos="14000">
                <a:srgbClr val="14BA88">
                  <a:alpha val="27843"/>
                </a:srgbClr>
              </a:gs>
              <a:gs pos="100000">
                <a:srgbClr val="21BC4D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3" name="Google Shape;343;p16"/>
          <p:cNvSpPr/>
          <p:nvPr/>
        </p:nvSpPr>
        <p:spPr>
          <a:xfrm flipH="1">
            <a:off x="4038599" y="6400799"/>
            <a:ext cx="8153398" cy="456772"/>
          </a:xfrm>
          <a:prstGeom prst="rect">
            <a:avLst/>
          </a:prstGeom>
          <a:gradFill>
            <a:gsLst>
              <a:gs pos="0">
                <a:srgbClr val="68A8EF">
                  <a:alpha val="54901"/>
                </a:srgbClr>
              </a:gs>
              <a:gs pos="9000">
                <a:srgbClr val="68A8EF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4" name="Google Shape;344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5" name="Google Shape;345;p16"/>
          <p:cNvSpPr/>
          <p:nvPr/>
        </p:nvSpPr>
        <p:spPr>
          <a:xfrm flipH="1" rot="5400000">
            <a:off x="-1409318" y="1410082"/>
            <a:ext cx="6858000" cy="4037835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100000">
                <a:srgbClr val="21BC4D">
                  <a:alpha val="88627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6" name="Google Shape;346;p16"/>
          <p:cNvSpPr/>
          <p:nvPr/>
        </p:nvSpPr>
        <p:spPr>
          <a:xfrm flipH="1" rot="5400000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rgbClr val="69E58D">
                  <a:alpha val="0"/>
                </a:srgbClr>
              </a:gs>
              <a:gs pos="99000">
                <a:srgbClr val="1770D5">
                  <a:alpha val="91764"/>
                </a:srgbClr>
              </a:gs>
              <a:gs pos="100000">
                <a:srgbClr val="1770D5">
                  <a:alpha val="91764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7" name="Google Shape;347;p16"/>
          <p:cNvSpPr/>
          <p:nvPr/>
        </p:nvSpPr>
        <p:spPr>
          <a:xfrm flipH="1" rot="5400000">
            <a:off x="759574" y="3578975"/>
            <a:ext cx="2502407" cy="4055644"/>
          </a:xfrm>
          <a:prstGeom prst="rect">
            <a:avLst/>
          </a:prstGeom>
          <a:gradFill>
            <a:gsLst>
              <a:gs pos="0">
                <a:srgbClr val="21BC4D">
                  <a:alpha val="27843"/>
                </a:srgbClr>
              </a:gs>
              <a:gs pos="2000">
                <a:srgbClr val="21BC4D">
                  <a:alpha val="27843"/>
                </a:srgbClr>
              </a:gs>
              <a:gs pos="100000">
                <a:srgbClr val="14BA88">
                  <a:alpha val="0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8" name="Google Shape;348;p16"/>
          <p:cNvSpPr/>
          <p:nvPr/>
        </p:nvSpPr>
        <p:spPr>
          <a:xfrm rot="6097846">
            <a:off x="-747355" y="1201312"/>
            <a:ext cx="4808302" cy="4088666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C5FAEA">
                  <a:alpha val="1960"/>
                </a:srgbClr>
              </a:gs>
              <a:gs pos="13000">
                <a:srgbClr val="C5FAEA">
                  <a:alpha val="1960"/>
                </a:srgbClr>
              </a:gs>
              <a:gs pos="100000">
                <a:srgbClr val="2BBC14">
                  <a:alpha val="28627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9" name="Google Shape;349;p16"/>
          <p:cNvSpPr txBox="1"/>
          <p:nvPr>
            <p:ph type="title"/>
          </p:nvPr>
        </p:nvSpPr>
        <p:spPr>
          <a:xfrm>
            <a:off x="330469" y="422524"/>
            <a:ext cx="3236613" cy="202596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 sz="3200">
                <a:solidFill>
                  <a:schemeClr val="lt1"/>
                </a:solidFill>
              </a:rPr>
              <a:t>PROCESSO DE TRABALHO</a:t>
            </a:r>
            <a:endParaRPr/>
          </a:p>
        </p:txBody>
      </p:sp>
      <p:pic>
        <p:nvPicPr>
          <p:cNvPr id="350" name="Google Shape;350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3619" y="682368"/>
            <a:ext cx="7214138" cy="5500778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6"/>
          <p:cNvSpPr txBox="1"/>
          <p:nvPr/>
        </p:nvSpPr>
        <p:spPr>
          <a:xfrm>
            <a:off x="253043" y="4034287"/>
            <a:ext cx="353395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SCRUM: </a:t>
            </a: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Entregas divididas em Sprints semanais. 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-15000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2"/>
          <p:cNvSpPr txBox="1"/>
          <p:nvPr>
            <p:ph type="title"/>
          </p:nvPr>
        </p:nvSpPr>
        <p:spPr>
          <a:xfrm>
            <a:off x="161393" y="2132475"/>
            <a:ext cx="4045528" cy="32896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/>
              <a:t>PROBLEMAS</a:t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 flipH="1" rot="10800000">
            <a:off x="0" y="6400801"/>
            <a:ext cx="12192000" cy="456773"/>
          </a:xfrm>
          <a:prstGeom prst="rect">
            <a:avLst/>
          </a:prstGeom>
          <a:gradFill>
            <a:gsLst>
              <a:gs pos="0">
                <a:srgbClr val="14BA88">
                  <a:alpha val="27843"/>
                </a:srgbClr>
              </a:gs>
              <a:gs pos="14000">
                <a:srgbClr val="14BA88">
                  <a:alpha val="27843"/>
                </a:srgbClr>
              </a:gs>
              <a:gs pos="100000">
                <a:srgbClr val="21BC4D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/>
          <p:nvPr/>
        </p:nvSpPr>
        <p:spPr>
          <a:xfrm flipH="1">
            <a:off x="4038599" y="6400801"/>
            <a:ext cx="8153398" cy="456772"/>
          </a:xfrm>
          <a:prstGeom prst="rect">
            <a:avLst/>
          </a:prstGeom>
          <a:gradFill>
            <a:gsLst>
              <a:gs pos="0">
                <a:srgbClr val="68A8EF">
                  <a:alpha val="66666"/>
                </a:srgbClr>
              </a:gs>
              <a:gs pos="9000">
                <a:srgbClr val="68A8EF">
                  <a:alpha val="66666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Mulher" id="103" name="Google Shape;10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612" y="3431876"/>
            <a:ext cx="3042249" cy="3042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lha de pensamento" id="104" name="Google Shape;10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8083" y="-4313"/>
            <a:ext cx="6119003" cy="47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6768850" y="913200"/>
            <a:ext cx="3294600" cy="18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Me preocupo com a natureza e não como carne</a:t>
            </a:r>
            <a:r>
              <a:rPr b="1" lang="en-US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mas</a:t>
            </a:r>
            <a:r>
              <a:rPr b="1" lang="en-US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é tão difícil encontrar receitas vegetarianas...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7" name="Google Shape;357;p17"/>
          <p:cNvSpPr/>
          <p:nvPr/>
        </p:nvSpPr>
        <p:spPr>
          <a:xfrm flipH="1" rot="-5400000">
            <a:off x="-1409317" y="1410082"/>
            <a:ext cx="6858000" cy="4037835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100000">
                <a:srgbClr val="21BC4D">
                  <a:alpha val="88627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8" name="Google Shape;358;p17"/>
          <p:cNvSpPr/>
          <p:nvPr/>
        </p:nvSpPr>
        <p:spPr>
          <a:xfrm flipH="1" rot="-5400000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rgbClr val="69E58D">
                  <a:alpha val="0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9" name="Google Shape;359;p17"/>
          <p:cNvSpPr/>
          <p:nvPr/>
        </p:nvSpPr>
        <p:spPr>
          <a:xfrm rot="-964587">
            <a:off x="-364227" y="1757079"/>
            <a:ext cx="3900088" cy="4178958"/>
          </a:xfrm>
          <a:custGeom>
            <a:rect b="b" l="l" r="r" t="t"/>
            <a:pathLst>
              <a:path extrusionOk="0" h="4178958" w="390008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0">
                <a:srgbClr val="6DEE58">
                  <a:alpha val="5882"/>
                </a:srgbClr>
              </a:gs>
              <a:gs pos="36000">
                <a:srgbClr val="6DEE58">
                  <a:alpha val="5882"/>
                </a:srgbClr>
              </a:gs>
              <a:gs pos="100000">
                <a:srgbClr val="2BBC14">
                  <a:alpha val="2588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0" name="Google Shape;360;p17"/>
          <p:cNvSpPr/>
          <p:nvPr/>
        </p:nvSpPr>
        <p:spPr>
          <a:xfrm flipH="1" rot="5400000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rgbClr val="21BC4D">
                  <a:alpha val="28627"/>
                </a:srgbClr>
              </a:gs>
              <a:gs pos="100000">
                <a:srgbClr val="14BA88">
                  <a:alpha val="0"/>
                </a:srgbClr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1" name="Google Shape;361;p17"/>
          <p:cNvSpPr txBox="1"/>
          <p:nvPr>
            <p:ph type="title"/>
          </p:nvPr>
        </p:nvSpPr>
        <p:spPr>
          <a:xfrm>
            <a:off x="457200" y="868280"/>
            <a:ext cx="3390645" cy="33635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 sz="3200">
                <a:solidFill>
                  <a:schemeClr val="lt1"/>
                </a:solidFill>
              </a:rPr>
              <a:t>EQUIPE</a:t>
            </a:r>
            <a:endParaRPr/>
          </a:p>
        </p:txBody>
      </p:sp>
      <p:grpSp>
        <p:nvGrpSpPr>
          <p:cNvPr id="362" name="Google Shape;362;p17"/>
          <p:cNvGrpSpPr/>
          <p:nvPr/>
        </p:nvGrpSpPr>
        <p:grpSpPr>
          <a:xfrm>
            <a:off x="4494654" y="1844639"/>
            <a:ext cx="7240146" cy="3168721"/>
            <a:chOff x="0" y="1387439"/>
            <a:chExt cx="7240146" cy="3168721"/>
          </a:xfrm>
        </p:grpSpPr>
        <p:sp>
          <p:nvSpPr>
            <p:cNvPr id="363" name="Google Shape;363;p17"/>
            <p:cNvSpPr/>
            <p:nvPr/>
          </p:nvSpPr>
          <p:spPr>
            <a:xfrm>
              <a:off x="0" y="1653119"/>
              <a:ext cx="7240146" cy="4536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146F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362007" y="1387439"/>
              <a:ext cx="5068102" cy="531360"/>
            </a:xfrm>
            <a:prstGeom prst="roundRect">
              <a:avLst>
                <a:gd fmla="val 16667" name="adj"/>
              </a:avLst>
            </a:prstGeom>
            <a:solidFill>
              <a:srgbClr val="146F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 txBox="1"/>
            <p:nvPr/>
          </p:nvSpPr>
          <p:spPr>
            <a:xfrm>
              <a:off x="387946" y="1413378"/>
              <a:ext cx="5016224" cy="4794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91550" spcFirstLastPara="1" rIns="1915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r>
                <a:rPr lang="en-US"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Scrum Master: Laís Helena</a:t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0" y="2469599"/>
              <a:ext cx="7240146" cy="4536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1988C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362007" y="2203920"/>
              <a:ext cx="5068102" cy="531360"/>
            </a:xfrm>
            <a:prstGeom prst="roundRect">
              <a:avLst>
                <a:gd fmla="val 16667" name="adj"/>
              </a:avLst>
            </a:prstGeom>
            <a:solidFill>
              <a:srgbClr val="1988C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 txBox="1"/>
            <p:nvPr/>
          </p:nvSpPr>
          <p:spPr>
            <a:xfrm>
              <a:off x="387946" y="2229859"/>
              <a:ext cx="5016224" cy="4794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91550" spcFirstLastPara="1" rIns="1915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r>
                <a:rPr lang="en-US"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Product Owner: Tallys Borges</a:t>
              </a: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0" y="3286080"/>
              <a:ext cx="7240146" cy="4536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1D9DC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362007" y="3020400"/>
              <a:ext cx="5068102" cy="531360"/>
            </a:xfrm>
            <a:prstGeom prst="roundRect">
              <a:avLst>
                <a:gd fmla="val 16667" name="adj"/>
              </a:avLst>
            </a:prstGeom>
            <a:solidFill>
              <a:srgbClr val="1D9DC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7"/>
            <p:cNvSpPr txBox="1"/>
            <p:nvPr/>
          </p:nvSpPr>
          <p:spPr>
            <a:xfrm>
              <a:off x="387946" y="3046339"/>
              <a:ext cx="5016224" cy="4794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91550" spcFirstLastPara="1" rIns="1915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r>
                <a:rPr lang="en-US"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Equipe de Desenvolvimento: Laís Helena e Lebana Martins</a:t>
              </a: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0" y="4102560"/>
              <a:ext cx="7240146" cy="4536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21B1C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362007" y="3836880"/>
              <a:ext cx="5068102" cy="531360"/>
            </a:xfrm>
            <a:prstGeom prst="roundRect">
              <a:avLst>
                <a:gd fmla="val 16667" name="adj"/>
              </a:avLst>
            </a:prstGeom>
            <a:solidFill>
              <a:srgbClr val="21B1C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7"/>
            <p:cNvSpPr txBox="1"/>
            <p:nvPr/>
          </p:nvSpPr>
          <p:spPr>
            <a:xfrm>
              <a:off x="387946" y="3862819"/>
              <a:ext cx="5016224" cy="4794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91550" spcFirstLastPara="1" rIns="1915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r>
                <a:rPr lang="en-US"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Equipe de Design: João Jangola</a:t>
              </a:r>
              <a:endParaRPr/>
            </a:p>
          </p:txBody>
        </p:sp>
      </p:grpSp>
      <p:pic>
        <p:nvPicPr>
          <p:cNvPr descr="Perfil de mulher" id="375" name="Google Shape;37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9518" y="180723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fil de mulher" id="376" name="Google Shape;3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271" y="259798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fil masculino" id="377" name="Google Shape;37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09517" y="343187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fil masculino" id="378" name="Google Shape;37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0271" y="4237007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8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14BA88">
                  <a:alpha val="27843"/>
                </a:srgbClr>
              </a:gs>
              <a:gs pos="14000">
                <a:srgbClr val="14BA88">
                  <a:alpha val="27843"/>
                </a:srgbClr>
              </a:gs>
              <a:gs pos="100000">
                <a:srgbClr val="21BC4D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4" name="Google Shape;384;p18"/>
          <p:cNvSpPr/>
          <p:nvPr/>
        </p:nvSpPr>
        <p:spPr>
          <a:xfrm flipH="1">
            <a:off x="4038599" y="6400799"/>
            <a:ext cx="8153398" cy="456772"/>
          </a:xfrm>
          <a:prstGeom prst="rect">
            <a:avLst/>
          </a:prstGeom>
          <a:gradFill>
            <a:gsLst>
              <a:gs pos="0">
                <a:srgbClr val="68A8EF">
                  <a:alpha val="54901"/>
                </a:srgbClr>
              </a:gs>
              <a:gs pos="9000">
                <a:srgbClr val="68A8EF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5" name="Google Shape;38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6" name="Google Shape;386;p18"/>
          <p:cNvSpPr/>
          <p:nvPr/>
        </p:nvSpPr>
        <p:spPr>
          <a:xfrm flipH="1" rot="10800000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21BC4D">
                  <a:alpha val="74901"/>
                </a:srgbClr>
              </a:gs>
              <a:gs pos="100000">
                <a:srgbClr val="68A8EF"/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7" name="Google Shape;387;p18"/>
          <p:cNvSpPr/>
          <p:nvPr/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21BC4D">
                  <a:alpha val="49803"/>
                </a:srgbClr>
              </a:gs>
              <a:gs pos="49000">
                <a:srgbClr val="21BC4D">
                  <a:alpha val="49803"/>
                </a:srgbClr>
              </a:gs>
              <a:gs pos="100000">
                <a:srgbClr val="1770D5">
                  <a:alpha val="73725"/>
                </a:srgbClr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8" name="Google Shape;388;p18"/>
          <p:cNvSpPr/>
          <p:nvPr/>
        </p:nvSpPr>
        <p:spPr>
          <a:xfrm flipH="1" rot="10800000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rgbClr val="1770D5">
                  <a:alpha val="16862"/>
                </a:srgbClr>
              </a:gs>
              <a:gs pos="85000">
                <a:srgbClr val="14BA88">
                  <a:alpha val="40000"/>
                </a:srgbClr>
              </a:gs>
              <a:gs pos="100000">
                <a:srgbClr val="14BA88">
                  <a:alpha val="40000"/>
                </a:srgbClr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9" name="Google Shape;389;p18"/>
          <p:cNvSpPr/>
          <p:nvPr/>
        </p:nvSpPr>
        <p:spPr>
          <a:xfrm flipH="1" rot="5400000">
            <a:off x="3460656" y="-2569189"/>
            <a:ext cx="5115722" cy="10255626"/>
          </a:xfrm>
          <a:custGeom>
            <a:rect b="b" l="l" r="r" t="t"/>
            <a:pathLst>
              <a:path extrusionOk="0" h="4139967" w="2065105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>
            <a:gsLst>
              <a:gs pos="0">
                <a:srgbClr val="57EEC1">
                  <a:alpha val="2745"/>
                </a:srgbClr>
              </a:gs>
              <a:gs pos="7000">
                <a:srgbClr val="57EEC1">
                  <a:alpha val="2745"/>
                </a:srgbClr>
              </a:gs>
              <a:gs pos="100000">
                <a:srgbClr val="57EEC1">
                  <a:alpha val="36862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0" name="Google Shape;390;p18"/>
          <p:cNvSpPr txBox="1"/>
          <p:nvPr>
            <p:ph type="title"/>
          </p:nvPr>
        </p:nvSpPr>
        <p:spPr>
          <a:xfrm>
            <a:off x="1279585" y="-735857"/>
            <a:ext cx="9144000" cy="282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 sz="4400">
                <a:solidFill>
                  <a:schemeClr val="lt1"/>
                </a:solidFill>
              </a:rPr>
              <a:t>GERÊNCIA DE PROJETO</a:t>
            </a:r>
            <a:endParaRPr/>
          </a:p>
        </p:txBody>
      </p:sp>
      <p:sp>
        <p:nvSpPr>
          <p:cNvPr id="391" name="Google Shape;391;p18"/>
          <p:cNvSpPr txBox="1"/>
          <p:nvPr>
            <p:ph idx="1" type="body"/>
          </p:nvPr>
        </p:nvSpPr>
        <p:spPr>
          <a:xfrm>
            <a:off x="-2721946" y="1631176"/>
            <a:ext cx="8138765" cy="756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1" lang="en-US" sz="2800" cap="none">
                <a:solidFill>
                  <a:schemeClr val="lt1"/>
                </a:solidFill>
              </a:rPr>
              <a:t>TRELLO</a:t>
            </a:r>
            <a:endParaRPr/>
          </a:p>
        </p:txBody>
      </p:sp>
      <p:pic>
        <p:nvPicPr>
          <p:cNvPr descr="Tela de celular com publicação numa rede social&#10;&#10;Descrição gerada automaticamente" id="392" name="Google Shape;39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90" y="2686769"/>
            <a:ext cx="2543175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la de celular com publicação numa rede social&#10;&#10;Descrição gerada automaticamente" id="393" name="Google Shape;39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7193" y="1555777"/>
            <a:ext cx="9169878" cy="4666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"/>
          <p:cNvSpPr txBox="1"/>
          <p:nvPr>
            <p:ph type="title"/>
          </p:nvPr>
        </p:nvSpPr>
        <p:spPr>
          <a:xfrm>
            <a:off x="1118375" y="223349"/>
            <a:ext cx="102408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/>
              <a:t>GERENCIAMENTO DE VERSÕES: </a:t>
            </a:r>
            <a:r>
              <a:rPr b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https://github.com/he-lais/TIS1-CardapioVegetariano</a:t>
            </a:r>
            <a:endParaRPr sz="2000"/>
          </a:p>
        </p:txBody>
      </p:sp>
      <p:pic>
        <p:nvPicPr>
          <p:cNvPr id="399" name="Google Shape;399;p1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8503" y="2631897"/>
            <a:ext cx="2933700" cy="10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g8b38a65fa9_2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375" y="214325"/>
            <a:ext cx="7515549" cy="60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b38a65fa9_2_31"/>
          <p:cNvSpPr txBox="1"/>
          <p:nvPr>
            <p:ph type="title"/>
          </p:nvPr>
        </p:nvSpPr>
        <p:spPr>
          <a:xfrm>
            <a:off x="2985875" y="248100"/>
            <a:ext cx="7996500" cy="78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Hospedagem:  </a:t>
            </a:r>
            <a:r>
              <a:rPr b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https://cardapaioveg.herokuapp.com/</a:t>
            </a:r>
            <a:endParaRPr sz="1800"/>
          </a:p>
        </p:txBody>
      </p:sp>
      <p:pic>
        <p:nvPicPr>
          <p:cNvPr id="410" name="Google Shape;410;g8b38a65fa9_2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550" y="1377025"/>
            <a:ext cx="9195700" cy="47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1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14BA88">
                  <a:alpha val="27843"/>
                </a:srgbClr>
              </a:gs>
              <a:gs pos="14000">
                <a:srgbClr val="14BA88">
                  <a:alpha val="27843"/>
                </a:srgbClr>
              </a:gs>
              <a:gs pos="100000">
                <a:srgbClr val="21BC4D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6" name="Google Shape;416;p21"/>
          <p:cNvSpPr/>
          <p:nvPr/>
        </p:nvSpPr>
        <p:spPr>
          <a:xfrm flipH="1">
            <a:off x="4038599" y="6400799"/>
            <a:ext cx="8153398" cy="456772"/>
          </a:xfrm>
          <a:prstGeom prst="rect">
            <a:avLst/>
          </a:prstGeom>
          <a:gradFill>
            <a:gsLst>
              <a:gs pos="0">
                <a:srgbClr val="68A8EF">
                  <a:alpha val="54901"/>
                </a:srgbClr>
              </a:gs>
              <a:gs pos="9000">
                <a:srgbClr val="68A8EF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7" name="Google Shape;417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Uma imagem contendo placar, desenho&#10;&#10;Descrição gerada automaticamente" id="418" name="Google Shape;418;p21"/>
          <p:cNvPicPr preferRelativeResize="0"/>
          <p:nvPr/>
        </p:nvPicPr>
        <p:blipFill rotWithShape="1">
          <a:blip r:embed="rId3">
            <a:alphaModFix/>
          </a:blip>
          <a:srcRect b="0" l="0" r="0" t="93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1"/>
          <p:cNvSpPr/>
          <p:nvPr/>
        </p:nvSpPr>
        <p:spPr>
          <a:xfrm flipH="1" rot="10800000">
            <a:off x="-3" y="6400372"/>
            <a:ext cx="12192000" cy="4567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20000"/>
                </a:srgbClr>
              </a:gs>
              <a:gs pos="58000">
                <a:srgbClr val="000000">
                  <a:alpha val="29803"/>
                </a:srgbClr>
              </a:gs>
              <a:gs pos="100000">
                <a:srgbClr val="000000">
                  <a:alpha val="29803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1" name="Google Shape;421;p21"/>
          <p:cNvSpPr txBox="1"/>
          <p:nvPr>
            <p:ph type="title"/>
          </p:nvPr>
        </p:nvSpPr>
        <p:spPr>
          <a:xfrm>
            <a:off x="751114" y="620486"/>
            <a:ext cx="5344886" cy="40625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venir"/>
              <a:buNone/>
            </a:pPr>
            <a:r>
              <a:rPr lang="en-US" sz="3400">
                <a:solidFill>
                  <a:schemeClr val="lt1"/>
                </a:solidFill>
              </a:rPr>
              <a:t>IMPLEMENTAÇÃO DA FUNCIONALIDADE</a:t>
            </a:r>
            <a:endParaRPr/>
          </a:p>
        </p:txBody>
      </p:sp>
      <p:sp>
        <p:nvSpPr>
          <p:cNvPr id="422" name="Google Shape;422;p21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14BA88">
                  <a:alpha val="27843"/>
                </a:srgbClr>
              </a:gs>
              <a:gs pos="14000">
                <a:srgbClr val="14BA88">
                  <a:alpha val="27843"/>
                </a:srgbClr>
              </a:gs>
              <a:gs pos="100000">
                <a:srgbClr val="21BC4D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3" name="Google Shape;423;p21"/>
          <p:cNvSpPr/>
          <p:nvPr/>
        </p:nvSpPr>
        <p:spPr>
          <a:xfrm flipH="1">
            <a:off x="4038599" y="6400799"/>
            <a:ext cx="8153398" cy="456772"/>
          </a:xfrm>
          <a:prstGeom prst="rect">
            <a:avLst/>
          </a:prstGeom>
          <a:gradFill>
            <a:gsLst>
              <a:gs pos="0">
                <a:srgbClr val="68A8EF">
                  <a:alpha val="54901"/>
                </a:srgbClr>
              </a:gs>
              <a:gs pos="9000">
                <a:srgbClr val="68A8EF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2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14BA88">
                  <a:alpha val="27843"/>
                </a:srgbClr>
              </a:gs>
              <a:gs pos="14000">
                <a:srgbClr val="14BA88">
                  <a:alpha val="27843"/>
                </a:srgbClr>
              </a:gs>
              <a:gs pos="100000">
                <a:srgbClr val="21BC4D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9" name="Google Shape;429;p22"/>
          <p:cNvSpPr/>
          <p:nvPr/>
        </p:nvSpPr>
        <p:spPr>
          <a:xfrm flipH="1">
            <a:off x="4038599" y="6400799"/>
            <a:ext cx="8153398" cy="456772"/>
          </a:xfrm>
          <a:prstGeom prst="rect">
            <a:avLst/>
          </a:prstGeom>
          <a:gradFill>
            <a:gsLst>
              <a:gs pos="0">
                <a:srgbClr val="68A8EF">
                  <a:alpha val="54901"/>
                </a:srgbClr>
              </a:gs>
              <a:gs pos="9000">
                <a:srgbClr val="68A8EF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0" name="Google Shape;430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1" name="Google Shape;431;p22"/>
          <p:cNvSpPr/>
          <p:nvPr/>
        </p:nvSpPr>
        <p:spPr>
          <a:xfrm>
            <a:off x="0" y="5274922"/>
            <a:ext cx="12198727" cy="1606049"/>
          </a:xfrm>
          <a:prstGeom prst="rect">
            <a:avLst/>
          </a:prstGeom>
          <a:gradFill>
            <a:gsLst>
              <a:gs pos="0">
                <a:srgbClr val="21BC4D">
                  <a:alpha val="82745"/>
                </a:srgbClr>
              </a:gs>
              <a:gs pos="100000">
                <a:srgbClr val="14BA88">
                  <a:alpha val="73725"/>
                </a:srgbClr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2" name="Google Shape;432;p22"/>
          <p:cNvSpPr/>
          <p:nvPr/>
        </p:nvSpPr>
        <p:spPr>
          <a:xfrm flipH="1" rot="5400000">
            <a:off x="3270744" y="1998314"/>
            <a:ext cx="1605188" cy="8160125"/>
          </a:xfrm>
          <a:prstGeom prst="rect">
            <a:avLst/>
          </a:prstGeom>
          <a:gradFill>
            <a:gsLst>
              <a:gs pos="0">
                <a:srgbClr val="1770D5">
                  <a:alpha val="67843"/>
                </a:srgbClr>
              </a:gs>
              <a:gs pos="5000">
                <a:srgbClr val="1770D5">
                  <a:alpha val="67843"/>
                </a:srgbClr>
              </a:gs>
              <a:gs pos="100000">
                <a:srgbClr val="21BC4D">
                  <a:alpha val="42745"/>
                </a:srgbClr>
              </a:gs>
            </a:gsLst>
            <a:lin ang="9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3" name="Google Shape;433;p22"/>
          <p:cNvSpPr/>
          <p:nvPr/>
        </p:nvSpPr>
        <p:spPr>
          <a:xfrm rot="-5400000">
            <a:off x="2742413" y="2532510"/>
            <a:ext cx="1605189" cy="7090015"/>
          </a:xfrm>
          <a:prstGeom prst="rect">
            <a:avLst/>
          </a:prstGeom>
          <a:gradFill>
            <a:gsLst>
              <a:gs pos="0">
                <a:srgbClr val="14BA88">
                  <a:alpha val="0"/>
                </a:srgbClr>
              </a:gs>
              <a:gs pos="42000">
                <a:srgbClr val="14BA88">
                  <a:alpha val="0"/>
                </a:srgbClr>
              </a:gs>
              <a:gs pos="99000">
                <a:srgbClr val="2BBC14">
                  <a:alpha val="47843"/>
                </a:srgbClr>
              </a:gs>
              <a:gs pos="100000">
                <a:srgbClr val="2BBC14">
                  <a:alpha val="47843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4" name="Google Shape;434;p22"/>
          <p:cNvSpPr/>
          <p:nvPr/>
        </p:nvSpPr>
        <p:spPr>
          <a:xfrm rot="10800000">
            <a:off x="4930449" y="5273748"/>
            <a:ext cx="7275001" cy="1150514"/>
          </a:xfrm>
          <a:prstGeom prst="rect">
            <a:avLst/>
          </a:prstGeom>
          <a:gradFill>
            <a:gsLst>
              <a:gs pos="0">
                <a:srgbClr val="21BC4D">
                  <a:alpha val="36862"/>
                </a:srgbClr>
              </a:gs>
              <a:gs pos="56000">
                <a:srgbClr val="21BC4D">
                  <a:alpha val="0"/>
                </a:srgbClr>
              </a:gs>
              <a:gs pos="100000">
                <a:srgbClr val="21BC4D">
                  <a:alpha val="0"/>
                </a:srgbClr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5" name="Google Shape;435;p22"/>
          <p:cNvSpPr txBox="1"/>
          <p:nvPr>
            <p:ph type="title"/>
          </p:nvPr>
        </p:nvSpPr>
        <p:spPr>
          <a:xfrm>
            <a:off x="667569" y="5553718"/>
            <a:ext cx="7203004" cy="1054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 sz="3200">
                <a:solidFill>
                  <a:schemeClr val="lt1"/>
                </a:solidFill>
              </a:rPr>
              <a:t>ARQUITETURA</a:t>
            </a:r>
            <a:endParaRPr/>
          </a:p>
        </p:txBody>
      </p:sp>
      <p:pic>
        <p:nvPicPr>
          <p:cNvPr descr="Uma imagem contendo relógio&#10;&#10;Descrição gerada automaticamente" id="436" name="Google Shape;436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218" y="457200"/>
            <a:ext cx="10310288" cy="440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2" name="Google Shape;442;p23"/>
          <p:cNvSpPr txBox="1"/>
          <p:nvPr>
            <p:ph type="title"/>
          </p:nvPr>
        </p:nvSpPr>
        <p:spPr>
          <a:xfrm>
            <a:off x="1353190" y="1028700"/>
            <a:ext cx="3330452" cy="4472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en-US" sz="3200"/>
              <a:t>ESTRUTURA DE DADOS</a:t>
            </a:r>
            <a:endParaRPr/>
          </a:p>
        </p:txBody>
      </p:sp>
      <p:sp>
        <p:nvSpPr>
          <p:cNvPr id="443" name="Google Shape;443;p23"/>
          <p:cNvSpPr/>
          <p:nvPr/>
        </p:nvSpPr>
        <p:spPr>
          <a:xfrm flipH="1" rot="10800000">
            <a:off x="0" y="6408741"/>
            <a:ext cx="12192000" cy="449256"/>
          </a:xfrm>
          <a:prstGeom prst="rect">
            <a:avLst/>
          </a:prstGeom>
          <a:gradFill>
            <a:gsLst>
              <a:gs pos="0">
                <a:srgbClr val="14BA88">
                  <a:alpha val="27843"/>
                </a:srgbClr>
              </a:gs>
              <a:gs pos="14000">
                <a:srgbClr val="14BA88">
                  <a:alpha val="27843"/>
                </a:srgbClr>
              </a:gs>
              <a:gs pos="100000">
                <a:srgbClr val="21BC4D">
                  <a:alpha val="84705"/>
                </a:srgbClr>
              </a:gs>
            </a:gsLst>
            <a:lin ang="9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4" name="Google Shape;444;p23"/>
          <p:cNvSpPr/>
          <p:nvPr/>
        </p:nvSpPr>
        <p:spPr>
          <a:xfrm flipH="1">
            <a:off x="4038599" y="6408316"/>
            <a:ext cx="8153398" cy="449684"/>
          </a:xfrm>
          <a:prstGeom prst="rect">
            <a:avLst/>
          </a:prstGeom>
          <a:gradFill>
            <a:gsLst>
              <a:gs pos="0">
                <a:srgbClr val="68A8EF">
                  <a:alpha val="67843"/>
                </a:srgbClr>
              </a:gs>
              <a:gs pos="9000">
                <a:srgbClr val="68A8EF">
                  <a:alpha val="67843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445" name="Google Shape;445;p23"/>
          <p:cNvGraphicFramePr/>
          <p:nvPr/>
        </p:nvGraphicFramePr>
        <p:xfrm>
          <a:off x="5172741" y="1103423"/>
          <a:ext cx="3000000" cy="3000000"/>
        </p:xfrm>
        <a:graphic>
          <a:graphicData uri="http://schemas.openxmlformats.org/drawingml/2006/table">
            <a:tbl>
              <a:tblPr bandRow="1" firstRow="1">
                <a:solidFill>
                  <a:schemeClr val="lt1"/>
                </a:solidFill>
                <a:tableStyleId>{1F534F77-558C-4BA7-9848-312693990232}</a:tableStyleId>
              </a:tblPr>
              <a:tblGrid>
                <a:gridCol w="6177525"/>
              </a:tblGrid>
              <a:tr h="4427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900"/>
                        <a:buFont typeface="Avenir"/>
                        <a:buNone/>
                      </a:pPr>
                      <a:r>
                        <a:rPr b="0" i="0" lang="en-US" sz="2900" u="none" cap="none" strike="noStrike">
                          <a:solidFill>
                            <a:schemeClr val="lt1"/>
                          </a:solidFill>
                        </a:rPr>
                        <a:t>{</a:t>
                      </a:r>
                      <a:endParaRPr b="0" sz="29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900"/>
                        <a:buFont typeface="Avenir"/>
                        <a:buNone/>
                      </a:pPr>
                      <a:r>
                        <a:rPr b="0" i="0" lang="en-US" sz="2900" u="none" cap="none" strike="noStrike">
                          <a:solidFill>
                            <a:schemeClr val="lt1"/>
                          </a:solidFill>
                        </a:rPr>
                        <a:t>    "clientes": [</a:t>
                      </a:r>
                      <a:endParaRPr b="0" sz="29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900"/>
                        <a:buFont typeface="Avenir"/>
                        <a:buNone/>
                      </a:pPr>
                      <a:r>
                        <a:rPr b="0" i="0" lang="en-US" sz="2900" u="none" cap="none" strike="noStrike">
                          <a:solidFill>
                            <a:schemeClr val="lt1"/>
                          </a:solidFill>
                        </a:rPr>
                        <a:t>        {</a:t>
                      </a:r>
                      <a:endParaRPr b="0" sz="29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900"/>
                        <a:buFont typeface="Avenir"/>
                        <a:buNone/>
                      </a:pPr>
                      <a:r>
                        <a:rPr b="0" i="0" lang="en-US" sz="2900" u="none" cap="none" strike="noStrike">
                          <a:solidFill>
                            <a:schemeClr val="lt1"/>
                          </a:solidFill>
                        </a:rPr>
                        <a:t>            "Email": </a:t>
                      </a:r>
                      <a:r>
                        <a:rPr b="0" i="0" lang="en-US" sz="2900" u="sng" cap="none" strike="noStrike">
                          <a:solidFill>
                            <a:schemeClr val="lt1"/>
                          </a:solidFill>
                          <a:hlinkClick r:id="rId3"/>
                        </a:rPr>
                        <a:t>teste@html.com</a:t>
                      </a:r>
                      <a:r>
                        <a:rPr b="0" i="0" lang="en-US" sz="2900" u="none" cap="none" strike="noStrike">
                          <a:solidFill>
                            <a:schemeClr val="lt1"/>
                          </a:solidFill>
                        </a:rPr>
                        <a:t>,</a:t>
                      </a:r>
                      <a:endParaRPr b="0" sz="29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900"/>
                        <a:buFont typeface="Avenir"/>
                        <a:buNone/>
                      </a:pPr>
                      <a:r>
                        <a:rPr b="0" i="0" lang="en-US" sz="2900" u="none" cap="none" strike="noStrike">
                          <a:solidFill>
                            <a:schemeClr val="lt1"/>
                          </a:solidFill>
                        </a:rPr>
                        <a:t>            "Nome": "Zé da Silva",</a:t>
                      </a:r>
                      <a:endParaRPr b="0" sz="29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900"/>
                        <a:buFont typeface="Avenir"/>
                        <a:buNone/>
                      </a:pPr>
                      <a:r>
                        <a:rPr b="0" i="0" lang="en-US" sz="2900" u="none" cap="none" strike="noStrike">
                          <a:solidFill>
                            <a:schemeClr val="lt1"/>
                          </a:solidFill>
                        </a:rPr>
                        <a:t>            "Senha": "123@abc"</a:t>
                      </a:r>
                      <a:endParaRPr b="0" sz="29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900"/>
                        <a:buFont typeface="Avenir"/>
                        <a:buNone/>
                      </a:pPr>
                      <a:r>
                        <a:rPr b="0" i="0" lang="en-US" sz="2900" u="none" cap="none" strike="noStrike">
                          <a:solidFill>
                            <a:schemeClr val="lt1"/>
                          </a:solidFill>
                        </a:rPr>
                        <a:t>        }</a:t>
                      </a:r>
                      <a:endParaRPr b="0" sz="29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900"/>
                        <a:buFont typeface="Avenir"/>
                        <a:buNone/>
                      </a:pPr>
                      <a:r>
                        <a:rPr b="0" i="0" lang="en-US" sz="2900" u="none" cap="none" strike="noStrike">
                          <a:solidFill>
                            <a:schemeClr val="lt1"/>
                          </a:solidFill>
                        </a:rPr>
                        <a:t>    ]</a:t>
                      </a:r>
                      <a:endParaRPr b="0" sz="29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900"/>
                        <a:buFont typeface="Avenir"/>
                        <a:buNone/>
                      </a:pPr>
                      <a:r>
                        <a:rPr b="0" i="0" lang="en-US" sz="2900" u="none" cap="none" strike="noStrike">
                          <a:solidFill>
                            <a:schemeClr val="lt1"/>
                          </a:solidFill>
                        </a:rPr>
                        <a:t>}</a:t>
                      </a:r>
                      <a:endParaRPr b="0" sz="2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189225" marB="189225" marR="319825" marL="246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4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14BA88">
                  <a:alpha val="27843"/>
                </a:srgbClr>
              </a:gs>
              <a:gs pos="14000">
                <a:srgbClr val="14BA88">
                  <a:alpha val="27843"/>
                </a:srgbClr>
              </a:gs>
              <a:gs pos="100000">
                <a:srgbClr val="21BC4D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1" name="Google Shape;451;p24"/>
          <p:cNvSpPr/>
          <p:nvPr/>
        </p:nvSpPr>
        <p:spPr>
          <a:xfrm flipH="1">
            <a:off x="4038599" y="6400799"/>
            <a:ext cx="8153398" cy="456772"/>
          </a:xfrm>
          <a:prstGeom prst="rect">
            <a:avLst/>
          </a:prstGeom>
          <a:gradFill>
            <a:gsLst>
              <a:gs pos="0">
                <a:srgbClr val="68A8EF">
                  <a:alpha val="54901"/>
                </a:srgbClr>
              </a:gs>
              <a:gs pos="9000">
                <a:srgbClr val="68A8EF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2" name="Google Shape;45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3" name="Google Shape;453;p24"/>
          <p:cNvSpPr/>
          <p:nvPr/>
        </p:nvSpPr>
        <p:spPr>
          <a:xfrm flipH="1" rot="5400000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chemeClr val="accent2"/>
              </a:gs>
              <a:gs pos="11000">
                <a:schemeClr val="accent2"/>
              </a:gs>
              <a:gs pos="100000">
                <a:srgbClr val="208D0E">
                  <a:alpha val="84705"/>
                </a:srgbClr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4" name="Google Shape;454;p24"/>
          <p:cNvSpPr/>
          <p:nvPr/>
        </p:nvSpPr>
        <p:spPr>
          <a:xfrm rot="-54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rgbClr val="21BC4D">
                  <a:alpha val="34901"/>
                </a:srgbClr>
              </a:gs>
              <a:gs pos="100000">
                <a:srgbClr val="2BBC1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Tela de celular com publicação numa rede social&#10;&#10;Descrição gerada automaticamente" id="455" name="Google Shape;455;p24"/>
          <p:cNvPicPr preferRelativeResize="0"/>
          <p:nvPr/>
        </p:nvPicPr>
        <p:blipFill rotWithShape="1">
          <a:blip r:embed="rId3">
            <a:alphaModFix/>
          </a:blip>
          <a:srcRect b="0" l="0" r="13068" t="0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4"/>
          <p:cNvSpPr/>
          <p:nvPr/>
        </p:nvSpPr>
        <p:spPr>
          <a:xfrm rot="6097846">
            <a:off x="-747355" y="1201312"/>
            <a:ext cx="4808302" cy="4088666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C5FAEA">
                  <a:alpha val="0"/>
                </a:srgbClr>
              </a:gs>
              <a:gs pos="39000">
                <a:srgbClr val="C5FAEA">
                  <a:alpha val="0"/>
                </a:srgbClr>
              </a:gs>
              <a:gs pos="100000">
                <a:srgbClr val="2BBC14">
                  <a:alpha val="28627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7" name="Google Shape;457;p24"/>
          <p:cNvSpPr txBox="1"/>
          <p:nvPr>
            <p:ph type="title"/>
          </p:nvPr>
        </p:nvSpPr>
        <p:spPr>
          <a:xfrm>
            <a:off x="46882" y="1713934"/>
            <a:ext cx="3954061" cy="828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</a:pPr>
            <a:r>
              <a:rPr lang="en-US" sz="2000">
                <a:solidFill>
                  <a:schemeClr val="lt1"/>
                </a:solidFill>
              </a:rPr>
              <a:t>FUNCIONALIDADES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58" name="Google Shape;458;p24"/>
          <p:cNvSpPr txBox="1"/>
          <p:nvPr>
            <p:ph idx="1" type="body"/>
          </p:nvPr>
        </p:nvSpPr>
        <p:spPr>
          <a:xfrm>
            <a:off x="555762" y="2639441"/>
            <a:ext cx="2937753" cy="40690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b="1" lang="en-US" sz="1200" cap="none">
                <a:solidFill>
                  <a:schemeClr val="lt1"/>
                </a:solidFill>
              </a:rPr>
              <a:t>BARRA DE PESQUISA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5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14BA88">
                  <a:alpha val="27843"/>
                </a:srgbClr>
              </a:gs>
              <a:gs pos="14000">
                <a:srgbClr val="14BA88">
                  <a:alpha val="27843"/>
                </a:srgbClr>
              </a:gs>
              <a:gs pos="100000">
                <a:srgbClr val="21BC4D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4" name="Google Shape;464;p25"/>
          <p:cNvSpPr/>
          <p:nvPr/>
        </p:nvSpPr>
        <p:spPr>
          <a:xfrm flipH="1">
            <a:off x="4038599" y="6400799"/>
            <a:ext cx="8153398" cy="456772"/>
          </a:xfrm>
          <a:prstGeom prst="rect">
            <a:avLst/>
          </a:prstGeom>
          <a:gradFill>
            <a:gsLst>
              <a:gs pos="0">
                <a:srgbClr val="68A8EF">
                  <a:alpha val="54901"/>
                </a:srgbClr>
              </a:gs>
              <a:gs pos="9000">
                <a:srgbClr val="68A8EF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5" name="Google Shape;465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6" name="Google Shape;466;p25"/>
          <p:cNvSpPr/>
          <p:nvPr/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rgbClr val="21BC4D">
                  <a:alpha val="82745"/>
                </a:srgb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7" name="Google Shape;467;p25"/>
          <p:cNvSpPr/>
          <p:nvPr/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0">
                <a:srgbClr val="68A8EF">
                  <a:alpha val="32941"/>
                </a:srgbClr>
              </a:gs>
              <a:gs pos="51000">
                <a:srgbClr val="68A8EF">
                  <a:alpha val="32941"/>
                </a:srgb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8" name="Google Shape;468;p25"/>
          <p:cNvSpPr/>
          <p:nvPr/>
        </p:nvSpPr>
        <p:spPr>
          <a:xfrm flipH="1" rot="5400000">
            <a:off x="2661102" y="-2661103"/>
            <a:ext cx="6869793" cy="12191998"/>
          </a:xfrm>
          <a:prstGeom prst="rect">
            <a:avLst/>
          </a:prstGeom>
          <a:gradFill>
            <a:gsLst>
              <a:gs pos="0">
                <a:srgbClr val="1770D5">
                  <a:alpha val="44705"/>
                </a:srgbClr>
              </a:gs>
              <a:gs pos="6000">
                <a:srgbClr val="1770D5">
                  <a:alpha val="44705"/>
                </a:srgbClr>
              </a:gs>
              <a:gs pos="74000">
                <a:srgbClr val="14BA88">
                  <a:alpha val="20784"/>
                </a:srgbClr>
              </a:gs>
              <a:gs pos="100000">
                <a:srgbClr val="14BA88">
                  <a:alpha val="20784"/>
                </a:srgbClr>
              </a:gs>
            </a:gsLst>
            <a:lin ang="21593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9" name="Google Shape;469;p25"/>
          <p:cNvSpPr/>
          <p:nvPr/>
        </p:nvSpPr>
        <p:spPr>
          <a:xfrm rot="-5400000">
            <a:off x="3749752" y="-3761546"/>
            <a:ext cx="4692495" cy="12192000"/>
          </a:xfrm>
          <a:prstGeom prst="rect">
            <a:avLst/>
          </a:prstGeom>
          <a:gradFill>
            <a:gsLst>
              <a:gs pos="0">
                <a:srgbClr val="14BA88">
                  <a:alpha val="0"/>
                </a:srgbClr>
              </a:gs>
              <a:gs pos="99000">
                <a:srgbClr val="21BC4D">
                  <a:alpha val="31764"/>
                </a:srgbClr>
              </a:gs>
              <a:gs pos="100000">
                <a:srgbClr val="21BC4D">
                  <a:alpha val="31764"/>
                </a:srgbClr>
              </a:gs>
            </a:gsLst>
            <a:lin ang="9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0" name="Google Shape;470;p25"/>
          <p:cNvSpPr txBox="1"/>
          <p:nvPr>
            <p:ph type="title"/>
          </p:nvPr>
        </p:nvSpPr>
        <p:spPr>
          <a:xfrm>
            <a:off x="940820" y="696199"/>
            <a:ext cx="10353774" cy="9507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 sz="3200">
                <a:solidFill>
                  <a:schemeClr val="lt1"/>
                </a:solidFill>
              </a:rPr>
              <a:t>FUNCIONALIDADES</a:t>
            </a:r>
            <a:endParaRPr/>
          </a:p>
        </p:txBody>
      </p:sp>
      <p:sp>
        <p:nvSpPr>
          <p:cNvPr id="471" name="Google Shape;471;p25"/>
          <p:cNvSpPr txBox="1"/>
          <p:nvPr>
            <p:ph idx="1" type="body"/>
          </p:nvPr>
        </p:nvSpPr>
        <p:spPr>
          <a:xfrm>
            <a:off x="1371599" y="5532443"/>
            <a:ext cx="9448801" cy="642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b="1" lang="en-US" sz="1200" cap="none">
                <a:solidFill>
                  <a:schemeClr val="lt1"/>
                </a:solidFill>
              </a:rPr>
              <a:t>CADASTRO E LOGIN</a:t>
            </a:r>
            <a:endParaRPr b="1" sz="1200" cap="none">
              <a:solidFill>
                <a:schemeClr val="lt1"/>
              </a:solidFill>
            </a:endParaRPr>
          </a:p>
        </p:txBody>
      </p:sp>
      <p:pic>
        <p:nvPicPr>
          <p:cNvPr descr="Tela de celular com publicação numa rede social&#10;&#10;Descrição gerada automaticamente" id="472" name="Google Shape;47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0406" y="1959202"/>
            <a:ext cx="3921569" cy="35774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la de celular com publicação numa rede social&#10;&#10;Descrição gerada automaticamente" id="473" name="Google Shape;47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9757" y="1958686"/>
            <a:ext cx="3697323" cy="357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3"/>
          <p:cNvSpPr/>
          <p:nvPr/>
        </p:nvSpPr>
        <p:spPr>
          <a:xfrm flipH="1" rot="5400000">
            <a:off x="-1409318" y="1410082"/>
            <a:ext cx="6858000" cy="4037835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100000">
                <a:srgbClr val="21BC4D">
                  <a:alpha val="71764"/>
                </a:srgbClr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3"/>
          <p:cNvSpPr/>
          <p:nvPr/>
        </p:nvSpPr>
        <p:spPr>
          <a:xfrm flipH="1" rot="5400000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rgbClr val="14BA88">
                  <a:alpha val="0"/>
                </a:srgbClr>
              </a:gs>
              <a:gs pos="96000">
                <a:schemeClr val="accent2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3" name="Google Shape;113;p3"/>
          <p:cNvSpPr/>
          <p:nvPr/>
        </p:nvSpPr>
        <p:spPr>
          <a:xfrm flipH="1" rot="5400000">
            <a:off x="798889" y="3617790"/>
            <a:ext cx="2453337" cy="4027079"/>
          </a:xfrm>
          <a:prstGeom prst="rect">
            <a:avLst/>
          </a:prstGeom>
          <a:gradFill>
            <a:gsLst>
              <a:gs pos="0">
                <a:srgbClr val="21BC4D">
                  <a:alpha val="34901"/>
                </a:srgbClr>
              </a:gs>
              <a:gs pos="2000">
                <a:srgbClr val="21BC4D">
                  <a:alpha val="34901"/>
                </a:srgbClr>
              </a:gs>
              <a:gs pos="67000">
                <a:srgbClr val="14BA88">
                  <a:alpha val="0"/>
                </a:srgbClr>
              </a:gs>
              <a:gs pos="100000">
                <a:srgbClr val="14BA88">
                  <a:alpha val="0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4" name="Google Shape;114;p3"/>
          <p:cNvSpPr/>
          <p:nvPr/>
        </p:nvSpPr>
        <p:spPr>
          <a:xfrm rot="6097846">
            <a:off x="-30441" y="1644149"/>
            <a:ext cx="4384532" cy="4196758"/>
          </a:xfrm>
          <a:custGeom>
            <a:rect b="b" l="l" r="r" t="t"/>
            <a:pathLst>
              <a:path extrusionOk="0" h="4196758" w="4384532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0">
                <a:srgbClr val="C5FAEA">
                  <a:alpha val="0"/>
                </a:srgbClr>
              </a:gs>
              <a:gs pos="39000">
                <a:srgbClr val="C5FAEA">
                  <a:alpha val="0"/>
                </a:srgbClr>
              </a:gs>
              <a:gs pos="100000">
                <a:srgbClr val="2BBC14">
                  <a:alpha val="28627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5" name="Google Shape;115;p3"/>
          <p:cNvSpPr txBox="1"/>
          <p:nvPr>
            <p:ph type="title"/>
          </p:nvPr>
        </p:nvSpPr>
        <p:spPr>
          <a:xfrm>
            <a:off x="387927" y="1028701"/>
            <a:ext cx="3450146" cy="30207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 sz="3200">
                <a:solidFill>
                  <a:schemeClr val="lt1"/>
                </a:solidFill>
              </a:rPr>
              <a:t>PROBLEMAS</a:t>
            </a:r>
            <a:endParaRPr/>
          </a:p>
        </p:txBody>
      </p:sp>
      <p:pic>
        <p:nvPicPr>
          <p:cNvPr descr="Uma imagem contendo relógio&#10;&#10;Descrição gerada automaticamente" id="116" name="Google Shape;1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4513" y="302333"/>
            <a:ext cx="2211238" cy="20551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4379343" y="224287"/>
            <a:ext cx="5589916" cy="1710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Falta de incentivo das indústrias para diminuir o consumo da carne. 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59107" y="4639124"/>
            <a:ext cx="1647825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/>
          <p:nvPr/>
        </p:nvSpPr>
        <p:spPr>
          <a:xfrm>
            <a:off x="5486400" y="5055078"/>
            <a:ext cx="3663350" cy="1156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Aumenta o risco de doenças cardíacas.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Uma imagem contendo comida&#10;&#10;Descrição gerada automaticamente" id="120" name="Google Shape;12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400" y="2406591"/>
            <a:ext cx="2743200" cy="221734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 txBox="1"/>
          <p:nvPr/>
        </p:nvSpPr>
        <p:spPr>
          <a:xfrm>
            <a:off x="7944927" y="2941606"/>
            <a:ext cx="3663350" cy="1156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É prejudicial ao meio ambiente.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9" name="Google Shape;479;p26"/>
          <p:cNvSpPr/>
          <p:nvPr/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rgbClr val="21BC4D">
                  <a:alpha val="82745"/>
                </a:srgb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0" name="Google Shape;480;p26"/>
          <p:cNvSpPr/>
          <p:nvPr/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0">
                <a:srgbClr val="1770D5">
                  <a:alpha val="0"/>
                </a:srgbClr>
              </a:gs>
              <a:gs pos="22000">
                <a:srgbClr val="1770D5">
                  <a:alpha val="0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1" name="Google Shape;481;p26"/>
          <p:cNvSpPr/>
          <p:nvPr/>
        </p:nvSpPr>
        <p:spPr>
          <a:xfrm rot="-5400000">
            <a:off x="9021976" y="-906246"/>
            <a:ext cx="1602951" cy="3416298"/>
          </a:xfrm>
          <a:prstGeom prst="rect">
            <a:avLst/>
          </a:prstGeom>
          <a:gradFill>
            <a:gsLst>
              <a:gs pos="0">
                <a:srgbClr val="14BA88">
                  <a:alpha val="0"/>
                </a:srgbClr>
              </a:gs>
              <a:gs pos="45000">
                <a:srgbClr val="14BA88">
                  <a:alpha val="0"/>
                </a:srgbClr>
              </a:gs>
              <a:gs pos="99000">
                <a:srgbClr val="2BBC14">
                  <a:alpha val="32941"/>
                </a:srgbClr>
              </a:gs>
              <a:gs pos="100000">
                <a:srgbClr val="2BBC14">
                  <a:alpha val="32941"/>
                </a:srgbClr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2" name="Google Shape;482;p26"/>
          <p:cNvSpPr/>
          <p:nvPr/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rgbClr val="21BC4D">
                  <a:alpha val="29803"/>
                </a:srgbClr>
              </a:gs>
              <a:gs pos="99000">
                <a:srgbClr val="21BC4D">
                  <a:alpha val="0"/>
                </a:srgbClr>
              </a:gs>
              <a:gs pos="100000">
                <a:srgbClr val="21BC4D">
                  <a:alpha val="0"/>
                </a:srgbClr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3" name="Google Shape;483;p26"/>
          <p:cNvSpPr/>
          <p:nvPr/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rgbClr val="21BC4D">
                  <a:alpha val="20784"/>
                </a:srgbClr>
              </a:gs>
              <a:gs pos="99000">
                <a:srgbClr val="21BC4D">
                  <a:alpha val="0"/>
                </a:srgbClr>
              </a:gs>
              <a:gs pos="100000">
                <a:srgbClr val="21BC4D">
                  <a:alpha val="0"/>
                </a:srgbClr>
              </a:gs>
            </a:gsLst>
            <a:lin ang="203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4" name="Google Shape;484;p26"/>
          <p:cNvSpPr txBox="1"/>
          <p:nvPr>
            <p:ph type="title"/>
          </p:nvPr>
        </p:nvSpPr>
        <p:spPr>
          <a:xfrm>
            <a:off x="1157084" y="374427"/>
            <a:ext cx="10374517" cy="971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 sz="3200">
                <a:solidFill>
                  <a:schemeClr val="lt1"/>
                </a:solidFill>
              </a:rPr>
              <a:t>PLANO DE TESTES</a:t>
            </a:r>
            <a:endParaRPr/>
          </a:p>
        </p:txBody>
      </p:sp>
      <p:graphicFrame>
        <p:nvGraphicFramePr>
          <p:cNvPr id="485" name="Google Shape;485;p26"/>
          <p:cNvGraphicFramePr/>
          <p:nvPr/>
        </p:nvGraphicFramePr>
        <p:xfrm>
          <a:off x="579474" y="2190766"/>
          <a:ext cx="3000000" cy="3000000"/>
        </p:xfrm>
        <a:graphic>
          <a:graphicData uri="http://schemas.openxmlformats.org/drawingml/2006/table">
            <a:tbl>
              <a:tblPr bandRow="1" firstRow="1">
                <a:solidFill>
                  <a:srgbClr val="3F3F3F"/>
                </a:solidFill>
                <a:tableStyleId>{1F534F77-558C-4BA7-9848-312693990232}</a:tableStyleId>
              </a:tblPr>
              <a:tblGrid>
                <a:gridCol w="1347800"/>
                <a:gridCol w="6037475"/>
                <a:gridCol w="3647750"/>
              </a:tblGrid>
              <a:tr h="429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1"/>
                          </a:solidFill>
                        </a:rPr>
                        <a:t>VERSÃO</a:t>
                      </a:r>
                      <a:endParaRPr/>
                    </a:p>
                  </a:txBody>
                  <a:tcPr marT="18025" marB="135100" marR="44675" marL="63050" anchor="b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cap="none">
                          <a:solidFill>
                            <a:schemeClr val="lt1"/>
                          </a:solidFill>
                        </a:rPr>
                        <a:t>RESULTADO ESPERADO</a:t>
                      </a:r>
                      <a:endParaRPr/>
                    </a:p>
                  </a:txBody>
                  <a:tcPr marT="18025" marB="135100" marR="44675" marL="630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cap="none">
                          <a:solidFill>
                            <a:schemeClr val="lt1"/>
                          </a:solidFill>
                        </a:rPr>
                        <a:t>RESULTADO OBTIDO</a:t>
                      </a:r>
                      <a:endParaRPr/>
                    </a:p>
                  </a:txBody>
                  <a:tcPr marT="18025" marB="135100" marR="44675" marL="630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369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cap="none">
                          <a:solidFill>
                            <a:schemeClr val="lt1"/>
                          </a:solidFill>
                        </a:rPr>
                        <a:t>V 1.0</a:t>
                      </a:r>
                      <a:endParaRPr/>
                    </a:p>
                  </a:txBody>
                  <a:tcPr marT="18025" marB="135100" marR="44675" marL="630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Abrir o detalhamento da receita em um Modal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Acesso feito com sucesso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369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cap="none">
                          <a:solidFill>
                            <a:schemeClr val="lt1"/>
                          </a:solidFill>
                        </a:rPr>
                        <a:t>V 1.0</a:t>
                      </a:r>
                      <a:endParaRPr/>
                    </a:p>
                  </a:txBody>
                  <a:tcPr marT="18025" marB="135100" marR="44675" marL="630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Abrir uma página nova no browser com uma lista de saladas e molhos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Acesso feito com sucesso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</a:tr>
              <a:tr h="369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 1.0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Abrir uma página nova no browser com uma lista de Massas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Acesso feito com sucesso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369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 1.0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Abrir uma página nova no browser com uma lista de Sopas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Acesso feito com sucesso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</a:tr>
              <a:tr h="549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 2.0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Retornar uma Lista de Notícias conforme filtro desejado com fonte e link externo para texto completo.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Pesquisa realizada com sucesso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369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 2.0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Site responsivo adequado ao aparelho que tenta o acesso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Página totalmente responsiva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</a:tr>
              <a:tr h="369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 2.0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Cadastrar dados no localStorage e retornar mensagem de Sucesso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Cadastro realizado com sucesso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369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 2.0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Buscar informações no localStorage e retornar mensagem de Sucesso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Login realizado com sucesso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959"/>
                    </a:solidFill>
                  </a:tcPr>
                </a:tc>
              </a:tr>
              <a:tr h="369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</a:rPr>
                        <a:t>V 2.0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</a:rPr>
                        <a:t>Buscar registro no localStorage e retornar mensagem de Erro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en-US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Login validado pela mensagem de erro</a:t>
                      </a:r>
                      <a:endParaRPr sz="1200" cap="none">
                        <a:solidFill>
                          <a:schemeClr val="lt1"/>
                        </a:solidFill>
                      </a:endParaRPr>
                    </a:p>
                  </a:txBody>
                  <a:tcPr marT="18025" marB="135100" marR="44675" marL="630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7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14BA88">
                  <a:alpha val="27843"/>
                </a:srgbClr>
              </a:gs>
              <a:gs pos="14000">
                <a:srgbClr val="14BA88">
                  <a:alpha val="27843"/>
                </a:srgbClr>
              </a:gs>
              <a:gs pos="100000">
                <a:srgbClr val="21BC4D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1" name="Google Shape;491;p27"/>
          <p:cNvSpPr/>
          <p:nvPr/>
        </p:nvSpPr>
        <p:spPr>
          <a:xfrm flipH="1">
            <a:off x="4038599" y="6400799"/>
            <a:ext cx="8153398" cy="456772"/>
          </a:xfrm>
          <a:prstGeom prst="rect">
            <a:avLst/>
          </a:prstGeom>
          <a:gradFill>
            <a:gsLst>
              <a:gs pos="0">
                <a:srgbClr val="68A8EF">
                  <a:alpha val="54901"/>
                </a:srgbClr>
              </a:gs>
              <a:gs pos="9000">
                <a:srgbClr val="68A8EF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2" name="Google Shape;492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3" name="Google Shape;493;p27"/>
          <p:cNvSpPr/>
          <p:nvPr/>
        </p:nvSpPr>
        <p:spPr>
          <a:xfrm flipH="1" rot="5400000">
            <a:off x="-1409318" y="1410082"/>
            <a:ext cx="6858000" cy="4037835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100000">
                <a:srgbClr val="21BC4D">
                  <a:alpha val="88627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4" name="Google Shape;494;p27"/>
          <p:cNvSpPr/>
          <p:nvPr/>
        </p:nvSpPr>
        <p:spPr>
          <a:xfrm flipH="1" rot="5400000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rgbClr val="69E58D">
                  <a:alpha val="0"/>
                </a:srgbClr>
              </a:gs>
              <a:gs pos="99000">
                <a:srgbClr val="1770D5">
                  <a:alpha val="91764"/>
                </a:srgbClr>
              </a:gs>
              <a:gs pos="100000">
                <a:srgbClr val="1770D5">
                  <a:alpha val="91764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5" name="Google Shape;495;p27"/>
          <p:cNvSpPr/>
          <p:nvPr/>
        </p:nvSpPr>
        <p:spPr>
          <a:xfrm flipH="1" rot="5400000">
            <a:off x="759574" y="3578975"/>
            <a:ext cx="2502407" cy="4055644"/>
          </a:xfrm>
          <a:prstGeom prst="rect">
            <a:avLst/>
          </a:prstGeom>
          <a:gradFill>
            <a:gsLst>
              <a:gs pos="0">
                <a:srgbClr val="21BC4D">
                  <a:alpha val="27843"/>
                </a:srgbClr>
              </a:gs>
              <a:gs pos="2000">
                <a:srgbClr val="21BC4D">
                  <a:alpha val="27843"/>
                </a:srgbClr>
              </a:gs>
              <a:gs pos="100000">
                <a:srgbClr val="14BA88">
                  <a:alpha val="0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6" name="Google Shape;496;p27"/>
          <p:cNvSpPr/>
          <p:nvPr/>
        </p:nvSpPr>
        <p:spPr>
          <a:xfrm rot="6097846">
            <a:off x="-747355" y="1201312"/>
            <a:ext cx="4808302" cy="4088666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C5FAEA">
                  <a:alpha val="1960"/>
                </a:srgbClr>
              </a:gs>
              <a:gs pos="13000">
                <a:srgbClr val="C5FAEA">
                  <a:alpha val="1960"/>
                </a:srgbClr>
              </a:gs>
              <a:gs pos="100000">
                <a:srgbClr val="2BBC14">
                  <a:alpha val="28627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7" name="Google Shape;497;p27"/>
          <p:cNvSpPr txBox="1"/>
          <p:nvPr>
            <p:ph type="title"/>
          </p:nvPr>
        </p:nvSpPr>
        <p:spPr>
          <a:xfrm>
            <a:off x="-72095" y="681317"/>
            <a:ext cx="4113630" cy="34061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</a:pPr>
            <a:r>
              <a:rPr lang="en-US" sz="2400">
                <a:solidFill>
                  <a:schemeClr val="lt1"/>
                </a:solidFill>
              </a:rPr>
              <a:t>FUNCIONAMENTO DA APLICAÇÃO</a:t>
            </a:r>
            <a:endParaRPr/>
          </a:p>
        </p:txBody>
      </p:sp>
      <p:pic>
        <p:nvPicPr>
          <p:cNvPr descr="Claquete" id="498" name="Google Shape;49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1253" y="4222630"/>
            <a:ext cx="1316966" cy="13169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ídeo para o TIS 1 do curso de Engenharia de Software PUC-MINAS para a matéria de Desenvolvimento e Interface WEB" id="499" name="Google Shape;499;p27" title="Cardápio Vegetarian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9075" y="478725"/>
            <a:ext cx="7378450" cy="55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8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14BA88">
                  <a:alpha val="27843"/>
                </a:srgbClr>
              </a:gs>
              <a:gs pos="14000">
                <a:srgbClr val="14BA88">
                  <a:alpha val="27843"/>
                </a:srgbClr>
              </a:gs>
              <a:gs pos="100000">
                <a:srgbClr val="21BC4D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5" name="Google Shape;505;p28"/>
          <p:cNvSpPr/>
          <p:nvPr/>
        </p:nvSpPr>
        <p:spPr>
          <a:xfrm flipH="1">
            <a:off x="4038599" y="6400799"/>
            <a:ext cx="8153398" cy="456772"/>
          </a:xfrm>
          <a:prstGeom prst="rect">
            <a:avLst/>
          </a:prstGeom>
          <a:gradFill>
            <a:gsLst>
              <a:gs pos="0">
                <a:srgbClr val="68A8EF">
                  <a:alpha val="54901"/>
                </a:srgbClr>
              </a:gs>
              <a:gs pos="9000">
                <a:srgbClr val="68A8EF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6" name="Google Shape;506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7" name="Google Shape;507;p28"/>
          <p:cNvSpPr/>
          <p:nvPr/>
        </p:nvSpPr>
        <p:spPr>
          <a:xfrm flipH="1" rot="10800000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21BC4D">
                  <a:alpha val="74901"/>
                </a:srgbClr>
              </a:gs>
              <a:gs pos="100000">
                <a:srgbClr val="68A8EF"/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8" name="Google Shape;508;p28"/>
          <p:cNvSpPr/>
          <p:nvPr/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rgbClr val="21BC4D">
                  <a:alpha val="36862"/>
                </a:srgbClr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9" name="Google Shape;509;p28"/>
          <p:cNvSpPr/>
          <p:nvPr/>
        </p:nvSpPr>
        <p:spPr>
          <a:xfrm flipH="1" rot="10800000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rgbClr val="1770D5">
                  <a:alpha val="40784"/>
                </a:srgbClr>
              </a:gs>
              <a:gs pos="19000">
                <a:srgbClr val="1770D5">
                  <a:alpha val="40784"/>
                </a:srgbClr>
              </a:gs>
              <a:gs pos="99000">
                <a:srgbClr val="14BA88">
                  <a:alpha val="55686"/>
                </a:srgbClr>
              </a:gs>
              <a:gs pos="100000">
                <a:srgbClr val="14BA88">
                  <a:alpha val="55686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0" name="Google Shape;510;p28"/>
          <p:cNvSpPr/>
          <p:nvPr/>
        </p:nvSpPr>
        <p:spPr>
          <a:xfrm flipH="1" rot="-5400000">
            <a:off x="3550089" y="-827673"/>
            <a:ext cx="5115722" cy="10255626"/>
          </a:xfrm>
          <a:custGeom>
            <a:rect b="b" l="l" r="r" t="t"/>
            <a:pathLst>
              <a:path extrusionOk="0" h="4139967" w="2065105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>
            <a:gsLst>
              <a:gs pos="0">
                <a:srgbClr val="57EEC1">
                  <a:alpha val="11764"/>
                </a:srgbClr>
              </a:gs>
              <a:gs pos="7000">
                <a:srgbClr val="57EEC1">
                  <a:alpha val="11764"/>
                </a:srgbClr>
              </a:gs>
              <a:gs pos="100000">
                <a:srgbClr val="CDFAC5">
                  <a:alpha val="14901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1" name="Google Shape;511;p28"/>
          <p:cNvSpPr txBox="1"/>
          <p:nvPr>
            <p:ph type="title"/>
          </p:nvPr>
        </p:nvSpPr>
        <p:spPr>
          <a:xfrm>
            <a:off x="1523993" y="2692400"/>
            <a:ext cx="9144000" cy="336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 sz="4400">
                <a:solidFill>
                  <a:schemeClr val="lt1"/>
                </a:solidFill>
              </a:rPr>
              <a:t>OBRIGADO!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4"/>
          <p:cNvSpPr txBox="1"/>
          <p:nvPr>
            <p:ph type="title"/>
          </p:nvPr>
        </p:nvSpPr>
        <p:spPr>
          <a:xfrm>
            <a:off x="1371601" y="457200"/>
            <a:ext cx="9549442" cy="10100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/>
              <a:t>OBJETIVOS</a:t>
            </a:r>
            <a:endParaRPr/>
          </a:p>
        </p:txBody>
      </p:sp>
      <p:sp>
        <p:nvSpPr>
          <p:cNvPr id="128" name="Google Shape;128;p4"/>
          <p:cNvSpPr/>
          <p:nvPr/>
        </p:nvSpPr>
        <p:spPr>
          <a:xfrm flipH="1" rot="10800000">
            <a:off x="0" y="6408741"/>
            <a:ext cx="12192000" cy="449256"/>
          </a:xfrm>
          <a:prstGeom prst="rect">
            <a:avLst/>
          </a:prstGeom>
          <a:gradFill>
            <a:gsLst>
              <a:gs pos="0">
                <a:srgbClr val="14BA88">
                  <a:alpha val="27843"/>
                </a:srgbClr>
              </a:gs>
              <a:gs pos="14000">
                <a:srgbClr val="14BA88">
                  <a:alpha val="27843"/>
                </a:srgbClr>
              </a:gs>
              <a:gs pos="100000">
                <a:srgbClr val="21BC4D">
                  <a:alpha val="84705"/>
                </a:srgbClr>
              </a:gs>
            </a:gsLst>
            <a:lin ang="9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9" name="Google Shape;129;p4"/>
          <p:cNvSpPr/>
          <p:nvPr/>
        </p:nvSpPr>
        <p:spPr>
          <a:xfrm flipH="1">
            <a:off x="4038599" y="6408316"/>
            <a:ext cx="8153398" cy="449684"/>
          </a:xfrm>
          <a:prstGeom prst="rect">
            <a:avLst/>
          </a:prstGeom>
          <a:gradFill>
            <a:gsLst>
              <a:gs pos="0">
                <a:srgbClr val="68A8EF">
                  <a:alpha val="67843"/>
                </a:srgbClr>
              </a:gs>
              <a:gs pos="9000">
                <a:srgbClr val="68A8EF">
                  <a:alpha val="67843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30" name="Google Shape;130;p4"/>
          <p:cNvGrpSpPr/>
          <p:nvPr/>
        </p:nvGrpSpPr>
        <p:grpSpPr>
          <a:xfrm>
            <a:off x="1006817" y="2403295"/>
            <a:ext cx="10175625" cy="3150001"/>
            <a:chOff x="79611" y="482399"/>
            <a:chExt cx="10175625" cy="3150001"/>
          </a:xfrm>
        </p:grpSpPr>
        <p:sp>
          <p:nvSpPr>
            <p:cNvPr id="131" name="Google Shape;131;p4"/>
            <p:cNvSpPr/>
            <p:nvPr/>
          </p:nvSpPr>
          <p:spPr>
            <a:xfrm>
              <a:off x="671923" y="482399"/>
              <a:ext cx="1852875" cy="1852875"/>
            </a:xfrm>
            <a:prstGeom prst="ellipse">
              <a:avLst/>
            </a:prstGeom>
            <a:solidFill>
              <a:srgbClr val="146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066798" y="877274"/>
              <a:ext cx="1063125" cy="106312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9611" y="2912400"/>
              <a:ext cx="3037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 txBox="1"/>
            <p:nvPr/>
          </p:nvSpPr>
          <p:spPr>
            <a:xfrm>
              <a:off x="79611" y="2912400"/>
              <a:ext cx="3037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venir"/>
                <a:buNone/>
              </a:pPr>
              <a:r>
                <a:rPr lang="en-US" sz="1500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REUNIR EM UM SÓ LUGAR, RECEITAS VEGETARIANAS PRÁTICAS E BARATAS </a:t>
              </a:r>
              <a:endParaRPr sz="15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4240986" y="482399"/>
              <a:ext cx="1852875" cy="1852875"/>
            </a:xfrm>
            <a:prstGeom prst="ellipse">
              <a:avLst/>
            </a:prstGeom>
            <a:solidFill>
              <a:srgbClr val="20B2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4635861" y="877274"/>
              <a:ext cx="1063125" cy="106312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3648673" y="2912400"/>
              <a:ext cx="3037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 txBox="1"/>
            <p:nvPr/>
          </p:nvSpPr>
          <p:spPr>
            <a:xfrm>
              <a:off x="3648673" y="2912400"/>
              <a:ext cx="3037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venir"/>
                <a:buNone/>
              </a:pPr>
              <a:r>
                <a:rPr lang="en-US" sz="1500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RECEITAS QUE PROPORCIONEM OS MESMOS  NUTRIENTES PARA O ORGANISMO.</a:t>
              </a:r>
              <a:endParaRPr sz="15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810048" y="482399"/>
              <a:ext cx="1852875" cy="1852875"/>
            </a:xfrm>
            <a:prstGeom prst="ellipse">
              <a:avLst/>
            </a:prstGeom>
            <a:solidFill>
              <a:srgbClr val="12B9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204923" y="877274"/>
              <a:ext cx="1063125" cy="106312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217736" y="2912400"/>
              <a:ext cx="3037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 txBox="1"/>
            <p:nvPr/>
          </p:nvSpPr>
          <p:spPr>
            <a:xfrm>
              <a:off x="7217736" y="2912400"/>
              <a:ext cx="3037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venir"/>
                <a:buNone/>
              </a:pPr>
              <a:r>
                <a:rPr lang="en-US" sz="1500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DIFUNDIR O CONTEÚDO POR MEIO DAS TECNOLOGIAS WEB</a:t>
              </a:r>
              <a:endParaRPr sz="15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 txBox="1"/>
          <p:nvPr>
            <p:ph type="title"/>
          </p:nvPr>
        </p:nvSpPr>
        <p:spPr>
          <a:xfrm>
            <a:off x="508958" y="117344"/>
            <a:ext cx="10902261" cy="12334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/>
              <a:t>JUSTIFICATIVA – CUSTO AMBIENTAL</a:t>
            </a:r>
            <a:endParaRPr/>
          </a:p>
        </p:txBody>
      </p:sp>
      <p:sp>
        <p:nvSpPr>
          <p:cNvPr id="148" name="Google Shape;148;p5"/>
          <p:cNvSpPr txBox="1"/>
          <p:nvPr>
            <p:ph idx="1" type="body"/>
          </p:nvPr>
        </p:nvSpPr>
        <p:spPr>
          <a:xfrm>
            <a:off x="537713" y="1453581"/>
            <a:ext cx="4791885" cy="1238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Para produzir 220 g de carne:</a:t>
            </a:r>
            <a:br>
              <a:rPr lang="en-US"/>
            </a:br>
            <a:endParaRPr/>
          </a:p>
        </p:txBody>
      </p:sp>
      <p:sp>
        <p:nvSpPr>
          <p:cNvPr id="149" name="Google Shape;149;p5"/>
          <p:cNvSpPr txBox="1"/>
          <p:nvPr/>
        </p:nvSpPr>
        <p:spPr>
          <a:xfrm>
            <a:off x="7858664" y="4479985"/>
            <a:ext cx="282946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792 litros de água limpa 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(equivalente a 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cerca de16 banhos)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Árvore com raízes" id="150" name="Google Shape;15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1744" y="2267310"/>
            <a:ext cx="2007079" cy="199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/>
        </p:nvSpPr>
        <p:spPr>
          <a:xfrm>
            <a:off x="4997570" y="4551872"/>
            <a:ext cx="137735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6,6 m² de floresta desmatada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885647" y="4106172"/>
            <a:ext cx="25131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50 kg de CO2 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emitidos na atmosfera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(equivale a 240 km rodados em um carro)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Chuveiro" id="153" name="Google Shape;15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5480" y="2497346"/>
            <a:ext cx="1575758" cy="15326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ro" id="154" name="Google Shape;15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8045" y="2497347"/>
            <a:ext cx="1892059" cy="1877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/>
          <p:nvPr/>
        </p:nvSpPr>
        <p:spPr>
          <a:xfrm>
            <a:off x="508958" y="117344"/>
            <a:ext cx="10902261" cy="12334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b="1" i="0" lang="en-US" sz="36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JUSTIFICATIVA – SAÚDE HUMANA</a:t>
            </a:r>
            <a:endParaRPr/>
          </a:p>
        </p:txBody>
      </p:sp>
      <p:pic>
        <p:nvPicPr>
          <p:cNvPr descr="Homem" id="160" name="Google Shape;160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2947" y="2326286"/>
            <a:ext cx="3301040" cy="325790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"/>
          <p:cNvSpPr txBox="1"/>
          <p:nvPr/>
        </p:nvSpPr>
        <p:spPr>
          <a:xfrm>
            <a:off x="2265872" y="2078966"/>
            <a:ext cx="19093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RESISTÊNCIA À ANTIBIÓTICOS</a:t>
            </a:r>
            <a:endParaRPr/>
          </a:p>
        </p:txBody>
      </p:sp>
      <p:sp>
        <p:nvSpPr>
          <p:cNvPr id="162" name="Google Shape;162;p6"/>
          <p:cNvSpPr txBox="1"/>
          <p:nvPr/>
        </p:nvSpPr>
        <p:spPr>
          <a:xfrm>
            <a:off x="4378446" y="3501426"/>
            <a:ext cx="157863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ACIDEZ NO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SANGUE</a:t>
            </a:r>
            <a:endParaRPr/>
          </a:p>
        </p:txBody>
      </p:sp>
      <p:sp>
        <p:nvSpPr>
          <p:cNvPr id="163" name="Google Shape;163;p6"/>
          <p:cNvSpPr txBox="1"/>
          <p:nvPr/>
        </p:nvSpPr>
        <p:spPr>
          <a:xfrm>
            <a:off x="4607584" y="5038906"/>
            <a:ext cx="169365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COLESTEROL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 ALTO</a:t>
            </a:r>
            <a:endParaRPr/>
          </a:p>
        </p:txBody>
      </p:sp>
      <p:sp>
        <p:nvSpPr>
          <p:cNvPr id="164" name="Google Shape;164;p6"/>
          <p:cNvSpPr txBox="1"/>
          <p:nvPr/>
        </p:nvSpPr>
        <p:spPr>
          <a:xfrm>
            <a:off x="8258534" y="2076270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DOENÇAS NO CORAÇÃO</a:t>
            </a:r>
            <a:endParaRPr/>
          </a:p>
        </p:txBody>
      </p:sp>
      <p:sp>
        <p:nvSpPr>
          <p:cNvPr id="165" name="Google Shape;165;p6"/>
          <p:cNvSpPr txBox="1"/>
          <p:nvPr/>
        </p:nvSpPr>
        <p:spPr>
          <a:xfrm>
            <a:off x="8387031" y="4490769"/>
            <a:ext cx="1866182" cy="660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CÂNCER NO INTESTINO</a:t>
            </a:r>
            <a:endParaRPr/>
          </a:p>
        </p:txBody>
      </p:sp>
      <p:pic>
        <p:nvPicPr>
          <p:cNvPr descr="Medicina" id="166" name="Google Shape;16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9328" y="193663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ta de linha: curva ligeira" id="167" name="Google Shape;16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840000">
            <a:off x="5637902" y="271210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ta de linha: curva no sentido horário" id="168" name="Google Shape;16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9480000">
            <a:off x="7923003" y="370324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ta de linha: curva ligeira" id="169" name="Google Shape;16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8160000">
            <a:off x="5278467" y="40635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ta de linha: curva ligeira" id="170" name="Google Shape;17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220000">
            <a:off x="7607600" y="2582713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38a65fa9_2_1"/>
          <p:cNvSpPr txBox="1"/>
          <p:nvPr>
            <p:ph type="title"/>
          </p:nvPr>
        </p:nvSpPr>
        <p:spPr>
          <a:xfrm>
            <a:off x="423850" y="258780"/>
            <a:ext cx="10240800" cy="123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Justificativa - Preservação do meio ambiente</a:t>
            </a:r>
            <a:endParaRPr/>
          </a:p>
        </p:txBody>
      </p:sp>
      <p:sp>
        <p:nvSpPr>
          <p:cNvPr id="176" name="Google Shape;176;g8b38a65fa9_2_1"/>
          <p:cNvSpPr txBox="1"/>
          <p:nvPr>
            <p:ph idx="1" type="body"/>
          </p:nvPr>
        </p:nvSpPr>
        <p:spPr>
          <a:xfrm>
            <a:off x="367475" y="1986739"/>
            <a:ext cx="10240800" cy="395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Aqui no Brasil 1 quilo de carne bovina é responsável por 10 mil metros quadrados de floresta desmatada,  o uso de 15 mil litros de água e o  despejo de elementos químicos provenientes de fertilizantes e agrotóxicos.</a:t>
            </a:r>
            <a:endParaRPr sz="18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lang="en-US" sz="18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 pecuária ocupa 75% das terras aráveis do planeta, principalmente para pastagem e produção de ração.</a:t>
            </a:r>
            <a:endParaRPr sz="18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No Brasil tem um boi para cada habitante e a metade das emissões de gases estufa do Brasil é proveniente da pecuária</a:t>
            </a:r>
            <a:endParaRPr sz="18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2" name="Google Shape;182;p7"/>
          <p:cNvSpPr/>
          <p:nvPr/>
        </p:nvSpPr>
        <p:spPr>
          <a:xfrm flipH="1" rot="5400000">
            <a:off x="-1409318" y="1410082"/>
            <a:ext cx="6858000" cy="4037835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100000">
                <a:srgbClr val="21BC4D">
                  <a:alpha val="71764"/>
                </a:srgbClr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3" name="Google Shape;183;p7"/>
          <p:cNvSpPr/>
          <p:nvPr/>
        </p:nvSpPr>
        <p:spPr>
          <a:xfrm flipH="1" rot="5400000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rgbClr val="14BA88">
                  <a:alpha val="0"/>
                </a:srgbClr>
              </a:gs>
              <a:gs pos="96000">
                <a:schemeClr val="accent2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4" name="Google Shape;184;p7"/>
          <p:cNvSpPr/>
          <p:nvPr/>
        </p:nvSpPr>
        <p:spPr>
          <a:xfrm flipH="1" rot="5400000">
            <a:off x="798889" y="3617790"/>
            <a:ext cx="2453337" cy="4027079"/>
          </a:xfrm>
          <a:prstGeom prst="rect">
            <a:avLst/>
          </a:prstGeom>
          <a:gradFill>
            <a:gsLst>
              <a:gs pos="0">
                <a:srgbClr val="21BC4D">
                  <a:alpha val="34901"/>
                </a:srgbClr>
              </a:gs>
              <a:gs pos="2000">
                <a:srgbClr val="21BC4D">
                  <a:alpha val="34901"/>
                </a:srgbClr>
              </a:gs>
              <a:gs pos="67000">
                <a:srgbClr val="14BA88">
                  <a:alpha val="0"/>
                </a:srgbClr>
              </a:gs>
              <a:gs pos="100000">
                <a:srgbClr val="14BA88">
                  <a:alpha val="0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5" name="Google Shape;185;p7"/>
          <p:cNvSpPr/>
          <p:nvPr/>
        </p:nvSpPr>
        <p:spPr>
          <a:xfrm rot="6097846">
            <a:off x="-30441" y="1644149"/>
            <a:ext cx="4384532" cy="4196758"/>
          </a:xfrm>
          <a:custGeom>
            <a:rect b="b" l="l" r="r" t="t"/>
            <a:pathLst>
              <a:path extrusionOk="0" h="4196758" w="4384532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0">
                <a:srgbClr val="C5FAEA">
                  <a:alpha val="0"/>
                </a:srgbClr>
              </a:gs>
              <a:gs pos="39000">
                <a:srgbClr val="C5FAEA">
                  <a:alpha val="0"/>
                </a:srgbClr>
              </a:gs>
              <a:gs pos="100000">
                <a:srgbClr val="2BBC14">
                  <a:alpha val="28627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6" name="Google Shape;186;p7"/>
          <p:cNvSpPr txBox="1"/>
          <p:nvPr>
            <p:ph type="title"/>
          </p:nvPr>
        </p:nvSpPr>
        <p:spPr>
          <a:xfrm>
            <a:off x="387927" y="1028701"/>
            <a:ext cx="3248863" cy="30207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 sz="3200">
                <a:solidFill>
                  <a:schemeClr val="lt1"/>
                </a:solidFill>
              </a:rPr>
              <a:t>PÚBLICO</a:t>
            </a:r>
            <a:br>
              <a:rPr lang="en-US" sz="3200">
                <a:solidFill>
                  <a:schemeClr val="lt1"/>
                </a:solidFill>
              </a:rPr>
            </a:br>
            <a:r>
              <a:rPr lang="en-US" sz="3200">
                <a:solidFill>
                  <a:schemeClr val="lt1"/>
                </a:solidFill>
              </a:rPr>
              <a:t>ALVO</a:t>
            </a:r>
            <a:endParaRPr/>
          </a:p>
        </p:txBody>
      </p:sp>
      <p:sp>
        <p:nvSpPr>
          <p:cNvPr id="187" name="Google Shape;187;p7"/>
          <p:cNvSpPr txBox="1"/>
          <p:nvPr/>
        </p:nvSpPr>
        <p:spPr>
          <a:xfrm>
            <a:off x="5285117" y="1072551"/>
            <a:ext cx="426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Homens e mulheres</a:t>
            </a:r>
            <a:endParaRPr sz="1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Homem e mulher" id="188" name="Google Shape;18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4907" y="513994"/>
            <a:ext cx="1058100" cy="107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m com bengala" id="189" name="Google Shape;18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9555" y="1073989"/>
            <a:ext cx="1561381" cy="153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"/>
          <p:cNvSpPr txBox="1"/>
          <p:nvPr/>
        </p:nvSpPr>
        <p:spPr>
          <a:xfrm>
            <a:off x="7269191" y="2093343"/>
            <a:ext cx="426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Entre 20 e 60 anos</a:t>
            </a:r>
            <a:endParaRPr/>
          </a:p>
        </p:txBody>
      </p:sp>
      <p:pic>
        <p:nvPicPr>
          <p:cNvPr descr="Livros" id="191" name="Google Shape;19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8573" y="2770518"/>
            <a:ext cx="1302588" cy="128821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7"/>
          <p:cNvSpPr txBox="1"/>
          <p:nvPr/>
        </p:nvSpPr>
        <p:spPr>
          <a:xfrm>
            <a:off x="5759569" y="3027872"/>
            <a:ext cx="426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Formação Escolar média a superior</a:t>
            </a:r>
            <a:endParaRPr/>
          </a:p>
        </p:txBody>
      </p:sp>
      <p:pic>
        <p:nvPicPr>
          <p:cNvPr descr="Chefe" id="193" name="Google Shape;19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57932" y="4812101"/>
            <a:ext cx="1230701" cy="125945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7"/>
          <p:cNvSpPr txBox="1"/>
          <p:nvPr/>
        </p:nvSpPr>
        <p:spPr>
          <a:xfrm>
            <a:off x="5515152" y="5443265"/>
            <a:ext cx="426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Interessado em cozinha</a:t>
            </a:r>
            <a:endParaRPr/>
          </a:p>
        </p:txBody>
      </p:sp>
      <p:sp>
        <p:nvSpPr>
          <p:cNvPr id="195" name="Google Shape;195;p7"/>
          <p:cNvSpPr txBox="1"/>
          <p:nvPr/>
        </p:nvSpPr>
        <p:spPr>
          <a:xfrm>
            <a:off x="8491266" y="4479983"/>
            <a:ext cx="426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Classe B</a:t>
            </a:r>
            <a:endParaRPr/>
          </a:p>
        </p:txBody>
      </p:sp>
      <p:pic>
        <p:nvPicPr>
          <p:cNvPr descr="Dinheiro" id="196" name="Google Shape;196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40197" y="3820064"/>
            <a:ext cx="1273833" cy="1273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14BA88">
                  <a:alpha val="27843"/>
                </a:srgbClr>
              </a:gs>
              <a:gs pos="14000">
                <a:srgbClr val="14BA88">
                  <a:alpha val="27843"/>
                </a:srgbClr>
              </a:gs>
              <a:gs pos="100000">
                <a:srgbClr val="21BC4D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2" name="Google Shape;202;p8"/>
          <p:cNvSpPr/>
          <p:nvPr/>
        </p:nvSpPr>
        <p:spPr>
          <a:xfrm flipH="1">
            <a:off x="4038599" y="6400799"/>
            <a:ext cx="8153398" cy="456772"/>
          </a:xfrm>
          <a:prstGeom prst="rect">
            <a:avLst/>
          </a:prstGeom>
          <a:gradFill>
            <a:gsLst>
              <a:gs pos="0">
                <a:srgbClr val="68A8EF">
                  <a:alpha val="54901"/>
                </a:srgbClr>
              </a:gs>
              <a:gs pos="9000">
                <a:srgbClr val="68A8EF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4" name="Google Shape;204;p8"/>
          <p:cNvSpPr txBox="1"/>
          <p:nvPr>
            <p:ph type="title"/>
          </p:nvPr>
        </p:nvSpPr>
        <p:spPr>
          <a:xfrm>
            <a:off x="1371600" y="1228550"/>
            <a:ext cx="4350870" cy="2947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sz="4000"/>
              <a:t>CARLA TÉVEZ</a:t>
            </a:r>
            <a:endParaRPr/>
          </a:p>
        </p:txBody>
      </p:sp>
      <p:sp>
        <p:nvSpPr>
          <p:cNvPr id="205" name="Google Shape;205;p8"/>
          <p:cNvSpPr/>
          <p:nvPr/>
        </p:nvSpPr>
        <p:spPr>
          <a:xfrm flipH="1">
            <a:off x="8123337" y="-3"/>
            <a:ext cx="3611463" cy="6858000"/>
          </a:xfrm>
          <a:prstGeom prst="rect">
            <a:avLst/>
          </a:prstGeom>
          <a:gradFill>
            <a:gsLst>
              <a:gs pos="0">
                <a:srgbClr val="21BC4D">
                  <a:alpha val="76862"/>
                </a:srgbClr>
              </a:gs>
              <a:gs pos="100000">
                <a:srgbClr val="79B5A0">
                  <a:alpha val="51764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" name="Google Shape;206;p8"/>
          <p:cNvSpPr/>
          <p:nvPr/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0">
                <a:srgbClr val="1770D5">
                  <a:alpha val="68627"/>
                </a:srgbClr>
              </a:gs>
              <a:gs pos="22000">
                <a:srgbClr val="1770D5">
                  <a:alpha val="68627"/>
                </a:srgbClr>
              </a:gs>
              <a:gs pos="99000">
                <a:srgbClr val="14BA88">
                  <a:alpha val="73725"/>
                </a:srgbClr>
              </a:gs>
              <a:gs pos="100000">
                <a:srgbClr val="14BA88">
                  <a:alpha val="73725"/>
                </a:srgbClr>
              </a:gs>
            </a:gsLst>
            <a:lin ang="9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7" name="Google Shape;207;p8"/>
          <p:cNvSpPr/>
          <p:nvPr/>
        </p:nvSpPr>
        <p:spPr>
          <a:xfrm rot="5400000">
            <a:off x="8426853" y="-345671"/>
            <a:ext cx="3429002" cy="4120348"/>
          </a:xfrm>
          <a:prstGeom prst="rect">
            <a:avLst/>
          </a:prstGeom>
          <a:gradFill>
            <a:gsLst>
              <a:gs pos="0">
                <a:srgbClr val="21BC4D">
                  <a:alpha val="25882"/>
                </a:srgbClr>
              </a:gs>
              <a:gs pos="49000">
                <a:srgbClr val="487F6E">
                  <a:alpha val="0"/>
                </a:srgbClr>
              </a:gs>
              <a:gs pos="100000">
                <a:srgbClr val="487F6E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Desenho de personagem de desenho animado&#10;&#10;Descrição gerada automaticamente" id="208" name="Google Shape;208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" l="0" r="-2" t="7391"/>
          <a:stretch/>
        </p:blipFill>
        <p:spPr>
          <a:xfrm>
            <a:off x="6096000" y="1012536"/>
            <a:ext cx="4756162" cy="475616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8"/>
          <p:cNvSpPr txBox="1"/>
          <p:nvPr/>
        </p:nvSpPr>
        <p:spPr>
          <a:xfrm>
            <a:off x="1371600" y="2279374"/>
            <a:ext cx="5327373" cy="36014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10160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0" name="Google Shape;210;p8"/>
          <p:cNvSpPr txBox="1"/>
          <p:nvPr/>
        </p:nvSpPr>
        <p:spPr>
          <a:xfrm>
            <a:off x="1130060" y="2697192"/>
            <a:ext cx="4813539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26 ANOS​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QUER UMA ALIMENTAÇÃO MAIS SAUDÁVEL​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É SÓCIA DE RESTAURANTE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COZINHAR É SEU HOBBY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DIFICULDADE DE ACHAR RECEITAS VEGETARIANAS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dientRiseVTI">
  <a:themeElements>
    <a:clrScheme name="AnalogousFromDarkSeedLeftStep">
      <a:dk1>
        <a:srgbClr val="000000"/>
      </a:dk1>
      <a:lt1>
        <a:srgbClr val="FFFFFF"/>
      </a:lt1>
      <a:dk2>
        <a:srgbClr val="233E36"/>
      </a:dk2>
      <a:lt2>
        <a:srgbClr val="E8E8E2"/>
      </a:lt2>
      <a:accent1>
        <a:srgbClr val="4C55EB"/>
      </a:accent1>
      <a:accent2>
        <a:srgbClr val="1770D5"/>
      </a:accent2>
      <a:accent3>
        <a:srgbClr val="23B3C6"/>
      </a:accent3>
      <a:accent4>
        <a:srgbClr val="14BA88"/>
      </a:accent4>
      <a:accent5>
        <a:srgbClr val="21BC4D"/>
      </a:accent5>
      <a:accent6>
        <a:srgbClr val="2BBC14"/>
      </a:accent6>
      <a:hlink>
        <a:srgbClr val="32965E"/>
      </a:hlink>
      <a:folHlink>
        <a:srgbClr val="8484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2020-07-06T20:09:20Z</dcterms:created>
</cp:coreProperties>
</file>